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Lst>
  <p:notesMasterIdLst>
    <p:notesMasterId r:id="rId34"/>
  </p:notesMasterIdLst>
  <p:sldIdLst>
    <p:sldId id="256" r:id="rId3"/>
    <p:sldId id="324" r:id="rId4"/>
    <p:sldId id="325" r:id="rId5"/>
    <p:sldId id="326" r:id="rId6"/>
    <p:sldId id="310" r:id="rId7"/>
    <p:sldId id="347" r:id="rId8"/>
    <p:sldId id="312" r:id="rId9"/>
    <p:sldId id="315" r:id="rId10"/>
    <p:sldId id="316" r:id="rId11"/>
    <p:sldId id="317" r:id="rId12"/>
    <p:sldId id="318" r:id="rId13"/>
    <p:sldId id="320" r:id="rId14"/>
    <p:sldId id="319" r:id="rId15"/>
    <p:sldId id="328" r:id="rId16"/>
    <p:sldId id="336" r:id="rId17"/>
    <p:sldId id="330" r:id="rId18"/>
    <p:sldId id="331" r:id="rId19"/>
    <p:sldId id="335" r:id="rId20"/>
    <p:sldId id="332" r:id="rId21"/>
    <p:sldId id="333" r:id="rId22"/>
    <p:sldId id="334" r:id="rId23"/>
    <p:sldId id="321" r:id="rId24"/>
    <p:sldId id="322" r:id="rId25"/>
    <p:sldId id="343" r:id="rId26"/>
    <p:sldId id="344" r:id="rId27"/>
    <p:sldId id="350" r:id="rId28"/>
    <p:sldId id="351" r:id="rId29"/>
    <p:sldId id="352" r:id="rId30"/>
    <p:sldId id="339" r:id="rId31"/>
    <p:sldId id="340" r:id="rId32"/>
    <p:sldId id="353" r:id="rId33"/>
  </p:sldIdLst>
  <p:sldSz cx="9144000" cy="6858000" type="screen4x3"/>
  <p:notesSz cx="7772400" cy="10058400"/>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pitchFamily="34" charset="0"/>
        <a:ea typeface="WenQuanYi Micro Hei" charset="0"/>
        <a:cs typeface="WenQuanYi Micro Hei"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pitchFamily="34" charset="0"/>
        <a:ea typeface="WenQuanYi Micro Hei" charset="0"/>
        <a:cs typeface="WenQuanYi Micro Hei"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pitchFamily="34" charset="0"/>
        <a:ea typeface="WenQuanYi Micro Hei" charset="0"/>
        <a:cs typeface="WenQuanYi Micro Hei"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pitchFamily="34" charset="0"/>
        <a:ea typeface="WenQuanYi Micro Hei" charset="0"/>
        <a:cs typeface="WenQuanYi Micro Hei"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8" charset="0"/>
      <a:defRPr kern="1200">
        <a:solidFill>
          <a:schemeClr val="tx1"/>
        </a:solidFill>
        <a:latin typeface="Arial" pitchFamily="34" charset="0"/>
        <a:ea typeface="WenQuanYi Micro Hei" charset="0"/>
        <a:cs typeface="WenQuanYi Micro Hei" charset="0"/>
      </a:defRPr>
    </a:lvl5pPr>
    <a:lvl6pPr marL="2286000" algn="l" defTabSz="914400" rtl="0" eaLnBrk="1" latinLnBrk="0" hangingPunct="1">
      <a:defRPr kern="1200">
        <a:solidFill>
          <a:schemeClr val="tx1"/>
        </a:solidFill>
        <a:latin typeface="Arial" pitchFamily="34" charset="0"/>
        <a:ea typeface="WenQuanYi Micro Hei" charset="0"/>
        <a:cs typeface="WenQuanYi Micro Hei" charset="0"/>
      </a:defRPr>
    </a:lvl6pPr>
    <a:lvl7pPr marL="2743200" algn="l" defTabSz="914400" rtl="0" eaLnBrk="1" latinLnBrk="0" hangingPunct="1">
      <a:defRPr kern="1200">
        <a:solidFill>
          <a:schemeClr val="tx1"/>
        </a:solidFill>
        <a:latin typeface="Arial" pitchFamily="34" charset="0"/>
        <a:ea typeface="WenQuanYi Micro Hei" charset="0"/>
        <a:cs typeface="WenQuanYi Micro Hei" charset="0"/>
      </a:defRPr>
    </a:lvl7pPr>
    <a:lvl8pPr marL="3200400" algn="l" defTabSz="914400" rtl="0" eaLnBrk="1" latinLnBrk="0" hangingPunct="1">
      <a:defRPr kern="1200">
        <a:solidFill>
          <a:schemeClr val="tx1"/>
        </a:solidFill>
        <a:latin typeface="Arial" pitchFamily="34" charset="0"/>
        <a:ea typeface="WenQuanYi Micro Hei" charset="0"/>
        <a:cs typeface="WenQuanYi Micro Hei" charset="0"/>
      </a:defRPr>
    </a:lvl8pPr>
    <a:lvl9pPr marL="3657600" algn="l" defTabSz="914400" rtl="0" eaLnBrk="1" latinLnBrk="0" hangingPunct="1">
      <a:defRPr kern="1200">
        <a:solidFill>
          <a:schemeClr val="tx1"/>
        </a:solidFill>
        <a:latin typeface="Arial" pitchFamily="34" charset="0"/>
        <a:ea typeface="WenQuanYi Micro Hei" charset="0"/>
        <a:cs typeface="WenQuanYi Micro Hei"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clrMru>
    <a:srgbClr val="FF6600"/>
    <a:srgbClr val="745E8C"/>
    <a:srgbClr val="60743A"/>
    <a:srgbClr val="FF7B23"/>
    <a:srgbClr val="FF9966"/>
  </p:clrMru>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 pośredni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Styl pośredni 2 — Ak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Styl pośredni 2 — Ak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Styl pośredni 2 — Ak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Styl pośredni 2 — Ak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595" autoAdjust="0"/>
    <p:restoredTop sz="94182" autoAdjust="0"/>
  </p:normalViewPr>
  <p:slideViewPr>
    <p:cSldViewPr snapToGrid="0">
      <p:cViewPr varScale="1">
        <p:scale>
          <a:sx n="114" d="100"/>
          <a:sy n="114" d="100"/>
        </p:scale>
        <p:origin x="-996" y="-96"/>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100" d="100"/>
        <a:sy n="100" d="100"/>
      </p:scale>
      <p:origin x="0" y="2406"/>
    </p:cViewPr>
  </p:sorterViewPr>
  <p:notesViewPr>
    <p:cSldViewPr snapToGrid="0">
      <p:cViewPr varScale="1">
        <p:scale>
          <a:sx n="59" d="100"/>
          <a:sy n="59" d="100"/>
        </p:scale>
        <p:origin x="-1752" y="-7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1"/>
          <p:cNvSpPr>
            <a:spLocks noGrp="1" noRot="1" noChangeAspect="1" noChangeArrowheads="1"/>
          </p:cNvSpPr>
          <p:nvPr>
            <p:ph type="sldImg"/>
          </p:nvPr>
        </p:nvSpPr>
        <p:spPr bwMode="auto">
          <a:xfrm>
            <a:off x="1371600" y="763588"/>
            <a:ext cx="5027613" cy="3770312"/>
          </a:xfrm>
          <a:prstGeom prst="rect">
            <a:avLst/>
          </a:prstGeom>
          <a:noFill/>
          <a:ln w="9525">
            <a:noFill/>
            <a:round/>
            <a:headEnd/>
            <a:tailEnd/>
          </a:ln>
        </p:spPr>
      </p:sp>
      <p:sp>
        <p:nvSpPr>
          <p:cNvPr id="5122" name="Rectangle 2"/>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smtClean="0"/>
          </a:p>
        </p:txBody>
      </p:sp>
      <p:sp>
        <p:nvSpPr>
          <p:cNvPr id="5123" name="Rectangle 3"/>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buFont typeface="Times New Roman" pitchFamily="18" charset="0"/>
              <a:buNone/>
              <a:tabLst>
                <a:tab pos="723900" algn="l"/>
                <a:tab pos="1447800" algn="l"/>
                <a:tab pos="2171700" algn="l"/>
                <a:tab pos="2895600" algn="l"/>
              </a:tabLst>
              <a:defRPr sz="1400">
                <a:solidFill>
                  <a:srgbClr val="000000"/>
                </a:solidFill>
                <a:latin typeface="Times New Roman" pitchFamily="18" charset="0"/>
                <a:ea typeface="+mn-ea"/>
                <a:cs typeface="DejaVu Sans" pitchFamily="34" charset="0"/>
              </a:defRPr>
            </a:lvl1pPr>
          </a:lstStyle>
          <a:p>
            <a:pPr>
              <a:defRPr/>
            </a:pPr>
            <a:endParaRPr lang="en-US"/>
          </a:p>
        </p:txBody>
      </p:sp>
      <p:sp>
        <p:nvSpPr>
          <p:cNvPr id="5124" name="Rectangle 4"/>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buFont typeface="Times New Roman" pitchFamily="18" charset="0"/>
              <a:buNone/>
              <a:tabLst>
                <a:tab pos="723900" algn="l"/>
                <a:tab pos="1447800" algn="l"/>
                <a:tab pos="2171700" algn="l"/>
                <a:tab pos="2895600" algn="l"/>
              </a:tabLst>
              <a:defRPr sz="1400">
                <a:solidFill>
                  <a:srgbClr val="000000"/>
                </a:solidFill>
                <a:latin typeface="Times New Roman" pitchFamily="18" charset="0"/>
                <a:ea typeface="+mn-ea"/>
                <a:cs typeface="DejaVu Sans" pitchFamily="34" charset="0"/>
              </a:defRPr>
            </a:lvl1pPr>
          </a:lstStyle>
          <a:p>
            <a:pPr>
              <a:defRPr/>
            </a:pPr>
            <a:endParaRPr lang="en-US"/>
          </a:p>
        </p:txBody>
      </p:sp>
      <p:sp>
        <p:nvSpPr>
          <p:cNvPr id="5125" name="Rectangle 5"/>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buFont typeface="Times New Roman" pitchFamily="18" charset="0"/>
              <a:buNone/>
              <a:tabLst>
                <a:tab pos="723900" algn="l"/>
                <a:tab pos="1447800" algn="l"/>
                <a:tab pos="2171700" algn="l"/>
                <a:tab pos="2895600" algn="l"/>
              </a:tabLst>
              <a:defRPr sz="1400">
                <a:solidFill>
                  <a:srgbClr val="000000"/>
                </a:solidFill>
                <a:latin typeface="Times New Roman" pitchFamily="18" charset="0"/>
                <a:ea typeface="+mn-ea"/>
                <a:cs typeface="DejaVu Sans" pitchFamily="34" charset="0"/>
              </a:defRPr>
            </a:lvl1pPr>
          </a:lstStyle>
          <a:p>
            <a:pPr>
              <a:defRPr/>
            </a:pPr>
            <a:endParaRPr lang="en-US"/>
          </a:p>
        </p:txBody>
      </p:sp>
      <p:sp>
        <p:nvSpPr>
          <p:cNvPr id="5126" name="Rectangle 6"/>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buFont typeface="Times New Roman" pitchFamily="18" charset="0"/>
              <a:buNone/>
              <a:tabLst>
                <a:tab pos="723900" algn="l"/>
                <a:tab pos="1447800" algn="l"/>
                <a:tab pos="2171700" algn="l"/>
                <a:tab pos="2895600" algn="l"/>
              </a:tabLst>
              <a:defRPr sz="1400">
                <a:solidFill>
                  <a:srgbClr val="000000"/>
                </a:solidFill>
                <a:latin typeface="Times New Roman" pitchFamily="18" charset="0"/>
                <a:ea typeface="+mn-ea"/>
                <a:cs typeface="DejaVu Sans" pitchFamily="34" charset="0"/>
              </a:defRPr>
            </a:lvl1pPr>
          </a:lstStyle>
          <a:p>
            <a:pPr>
              <a:defRPr/>
            </a:pPr>
            <a:fld id="{E63ECA64-0606-4D28-A897-FEF352FB4DA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6"/>
          <p:cNvSpPr>
            <a:spLocks noGrp="1" noChangeArrowheads="1"/>
          </p:cNvSpPr>
          <p:nvPr>
            <p:ph type="sldNum" sz="quarter"/>
          </p:nvPr>
        </p:nvSpPr>
        <p:spPr>
          <a:noFill/>
        </p:spPr>
        <p:txBody>
          <a:bodyPr/>
          <a:lstStyle/>
          <a:p>
            <a:fld id="{DA6A9D4A-98E9-4AB9-924F-B00033CAACCC}" type="slidenum">
              <a:rPr lang="en-US" smtClean="0">
                <a:ea typeface="DejaVu Sans" charset="0"/>
                <a:cs typeface="DejaVu Sans" charset="0"/>
              </a:rPr>
              <a:pPr/>
              <a:t>1</a:t>
            </a:fld>
            <a:endParaRPr lang="en-US" smtClean="0">
              <a:ea typeface="DejaVu Sans" charset="0"/>
              <a:cs typeface="DejaVu Sans" charset="0"/>
            </a:endParaRPr>
          </a:p>
        </p:txBody>
      </p:sp>
      <p:sp>
        <p:nvSpPr>
          <p:cNvPr id="55299"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p:spPr>
      </p:sp>
      <p:sp>
        <p:nvSpPr>
          <p:cNvPr id="55300" name="Rectangle 2"/>
          <p:cNvSpPr>
            <a:spLocks noGrp="1" noChangeArrowheads="1"/>
          </p:cNvSpPr>
          <p:nvPr>
            <p:ph type="body" idx="1"/>
          </p:nvPr>
        </p:nvSpPr>
        <p:spPr>
          <a:xfrm>
            <a:off x="777875" y="4776788"/>
            <a:ext cx="6218238" cy="4525962"/>
          </a:xfrm>
          <a:noFill/>
          <a:ln/>
        </p:spPr>
        <p:txBody>
          <a:bodyPr wrap="none" anchor="ct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noResize="1"/>
          </p:cNvSpPr>
          <p:nvPr>
            <p:ph type="sldImg"/>
          </p:nvPr>
        </p:nvSpPr>
        <p:spPr>
          <a:solidFill>
            <a:schemeClr val="accent1"/>
          </a:solidFill>
          <a:ln w="25400">
            <a:solidFill>
              <a:schemeClr val="accent1">
                <a:shade val="50000"/>
              </a:schemeClr>
            </a:solidFill>
          </a:ln>
        </p:spPr>
      </p:sp>
      <p:sp>
        <p:nvSpPr>
          <p:cNvPr id="56323" name="Symbol zastępczy notatek 2"/>
          <p:cNvSpPr>
            <a:spLocks noGrp="1"/>
          </p:cNvSpPr>
          <p:nvPr>
            <p:ph type="body" sz="quarter" idx="1"/>
          </p:nvPr>
        </p:nvSpPr>
        <p:spPr>
          <a:xfrm>
            <a:off x="777875" y="4776788"/>
            <a:ext cx="6216650" cy="184150"/>
          </a:xfrm>
          <a:noFill/>
          <a:ln/>
        </p:spPr>
        <p:txBody>
          <a:bodyPr>
            <a:spAutoFit/>
          </a:bodyPr>
          <a:lstStyle/>
          <a:p>
            <a:pPr eaLnBrk="1">
              <a:spcBef>
                <a:spcPct val="0"/>
              </a:spcBef>
            </a:pPr>
            <a:endParaRPr lang="pl-PL" smtClean="0">
              <a:latin typeface="Liberatio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noResize="1"/>
          </p:cNvSpPr>
          <p:nvPr>
            <p:ph type="sldImg"/>
          </p:nvPr>
        </p:nvSpPr>
        <p:spPr>
          <a:solidFill>
            <a:schemeClr val="accent1"/>
          </a:solidFill>
          <a:ln w="25400">
            <a:solidFill>
              <a:schemeClr val="accent1">
                <a:shade val="50000"/>
              </a:schemeClr>
            </a:solidFill>
          </a:ln>
        </p:spPr>
      </p:sp>
      <p:sp>
        <p:nvSpPr>
          <p:cNvPr id="57347" name="Symbol zastępczy notatek 2"/>
          <p:cNvSpPr>
            <a:spLocks noGrp="1"/>
          </p:cNvSpPr>
          <p:nvPr>
            <p:ph type="body" sz="quarter" idx="1"/>
          </p:nvPr>
        </p:nvSpPr>
        <p:spPr>
          <a:xfrm>
            <a:off x="776288" y="4776788"/>
            <a:ext cx="6219825" cy="4441825"/>
          </a:xfrm>
          <a:noFill/>
          <a:ln/>
        </p:spPr>
        <p:txBody>
          <a:bodyPr/>
          <a:lstStyle/>
          <a:p>
            <a:pPr eaLnBrk="1">
              <a:spcBef>
                <a:spcPct val="0"/>
              </a:spcBef>
            </a:pPr>
            <a:endParaRPr lang="pl-PL" smtClean="0">
              <a:latin typeface="Liberation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6"/>
          <p:cNvSpPr>
            <a:spLocks noGrp="1" noChangeArrowheads="1"/>
          </p:cNvSpPr>
          <p:nvPr>
            <p:ph type="sldNum" sz="quarter"/>
          </p:nvPr>
        </p:nvSpPr>
        <p:spPr>
          <a:noFill/>
        </p:spPr>
        <p:txBody>
          <a:bodyPr/>
          <a:lstStyle/>
          <a:p>
            <a:fld id="{F0EBB581-5FEC-4705-AA80-A96339777DED}" type="slidenum">
              <a:rPr lang="en-US" smtClean="0">
                <a:ea typeface="DejaVu Sans" charset="0"/>
                <a:cs typeface="DejaVu Sans" charset="0"/>
              </a:rPr>
              <a:pPr/>
              <a:t>4</a:t>
            </a:fld>
            <a:endParaRPr lang="en-US" smtClean="0">
              <a:ea typeface="DejaVu Sans" charset="0"/>
              <a:cs typeface="DejaVu Sans" charset="0"/>
            </a:endParaRPr>
          </a:p>
        </p:txBody>
      </p:sp>
      <p:sp>
        <p:nvSpPr>
          <p:cNvPr id="58371"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p:spPr>
      </p:sp>
      <p:sp>
        <p:nvSpPr>
          <p:cNvPr id="58372" name="Rectangle 2"/>
          <p:cNvSpPr>
            <a:spLocks noGrp="1" noChangeArrowheads="1"/>
          </p:cNvSpPr>
          <p:nvPr>
            <p:ph type="body" idx="1"/>
          </p:nvPr>
        </p:nvSpPr>
        <p:spPr>
          <a:xfrm>
            <a:off x="777875" y="4776788"/>
            <a:ext cx="6218238" cy="4525962"/>
          </a:xfrm>
          <a:noFill/>
          <a:ln/>
        </p:spPr>
        <p:txBody>
          <a:bodyPr wrap="none" anchor="ct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ymbol zastępczy obrazu slajdu 1"/>
          <p:cNvSpPr>
            <a:spLocks noGrp="1" noRot="1" noChangeAspect="1" noTextEdit="1"/>
          </p:cNvSpPr>
          <p:nvPr>
            <p:ph type="sldImg"/>
          </p:nvPr>
        </p:nvSpPr>
        <p:spPr/>
      </p:sp>
      <p:sp>
        <p:nvSpPr>
          <p:cNvPr id="47107" name="Symbol zastępczy notatek 2"/>
          <p:cNvSpPr>
            <a:spLocks noGrp="1"/>
          </p:cNvSpPr>
          <p:nvPr>
            <p:ph type="body" idx="1"/>
          </p:nvPr>
        </p:nvSpPr>
        <p:spPr>
          <a:noFill/>
          <a:ln/>
        </p:spPr>
        <p:txBody>
          <a:bodyPr/>
          <a:lstStyle/>
          <a:p>
            <a:endParaRPr lang="en-US" smtClean="0">
              <a:latin typeface="Times New Roman" pitchFamily="16" charset="0"/>
            </a:endParaRPr>
          </a:p>
        </p:txBody>
      </p:sp>
      <p:sp>
        <p:nvSpPr>
          <p:cNvPr id="47108" name="Symbol zastępczy numeru slajdu 3"/>
          <p:cNvSpPr>
            <a:spLocks noGrp="1"/>
          </p:cNvSpPr>
          <p:nvPr>
            <p:ph type="sldNum" sz="quarter"/>
          </p:nvPr>
        </p:nvSpPr>
        <p:spPr>
          <a:noFill/>
        </p:spPr>
        <p:txBody>
          <a:bodyPr/>
          <a:lstStyle/>
          <a:p>
            <a:pPr>
              <a:buFont typeface="Times New Roman" pitchFamily="16" charset="0"/>
              <a:buNone/>
            </a:pPr>
            <a:fld id="{0DEB0ACC-3417-4FAA-89C4-1A0F1A22E776}" type="slidenum">
              <a:rPr lang="en-US" smtClean="0">
                <a:latin typeface="Times New Roman" pitchFamily="16" charset="0"/>
                <a:cs typeface="DejaVu Sans" charset="0"/>
              </a:rPr>
              <a:pPr>
                <a:buFont typeface="Times New Roman" pitchFamily="16" charset="0"/>
                <a:buNone/>
              </a:pPr>
              <a:t>16</a:t>
            </a:fld>
            <a:endParaRPr lang="en-US" smtClean="0">
              <a:latin typeface="Times New Roman" pitchFamily="16" charset="0"/>
              <a:cs typeface="DejaVu San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en-GB" dirty="0"/>
          </a:p>
        </p:txBody>
      </p:sp>
      <p:sp>
        <p:nvSpPr>
          <p:cNvPr id="4" name="Symbol zastępczy numeru slajdu 3"/>
          <p:cNvSpPr>
            <a:spLocks noGrp="1"/>
          </p:cNvSpPr>
          <p:nvPr>
            <p:ph type="sldNum" sz="quarter" idx="10"/>
          </p:nvPr>
        </p:nvSpPr>
        <p:spPr/>
        <p:txBody>
          <a:bodyPr/>
          <a:lstStyle/>
          <a:p>
            <a:fld id="{06191B3C-2391-4D6B-B7F8-5240FE719872}" type="slidenum">
              <a:rPr lang="de-DE" smtClean="0"/>
              <a:pPr/>
              <a:t>17</a:t>
            </a:fld>
            <a:endParaRPr lang="de-D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ymbol zastępczy obrazu slajdu 1"/>
          <p:cNvSpPr>
            <a:spLocks noGrp="1" noRot="1" noChangeAspect="1" noTextEdit="1"/>
          </p:cNvSpPr>
          <p:nvPr>
            <p:ph type="sldImg"/>
          </p:nvPr>
        </p:nvSpPr>
        <p:spPr/>
      </p:sp>
      <p:sp>
        <p:nvSpPr>
          <p:cNvPr id="69635" name="Symbol zastępczy notatek 2"/>
          <p:cNvSpPr>
            <a:spLocks noGrp="1"/>
          </p:cNvSpPr>
          <p:nvPr>
            <p:ph type="body" idx="1"/>
          </p:nvPr>
        </p:nvSpPr>
        <p:spPr>
          <a:noFill/>
          <a:ln/>
        </p:spPr>
        <p:txBody>
          <a:bodyPr/>
          <a:lstStyle/>
          <a:p>
            <a:r>
              <a:rPr lang="pl-PL" smtClean="0"/>
              <a:t>MB - sugestie</a:t>
            </a:r>
            <a:endParaRPr lang="en-GB" smtClean="0"/>
          </a:p>
        </p:txBody>
      </p:sp>
      <p:sp>
        <p:nvSpPr>
          <p:cNvPr id="69636" name="Symbol zastępczy numeru slajdu 3"/>
          <p:cNvSpPr>
            <a:spLocks noGrp="1"/>
          </p:cNvSpPr>
          <p:nvPr>
            <p:ph type="sldNum" sz="quarter"/>
          </p:nvPr>
        </p:nvSpPr>
        <p:spPr>
          <a:noFill/>
        </p:spPr>
        <p:txBody>
          <a:bodyPr/>
          <a:lstStyle/>
          <a:p>
            <a:fld id="{C805689A-8861-4047-85F1-7759014CF088}" type="slidenum">
              <a:rPr lang="en-US" smtClean="0">
                <a:ea typeface="DejaVu Sans" charset="0"/>
                <a:cs typeface="DejaVu Sans" charset="0"/>
              </a:rPr>
              <a:pPr/>
              <a:t>29</a:t>
            </a:fld>
            <a:endParaRPr lang="en-US" smtClean="0">
              <a:ea typeface="DejaVu Sans" charset="0"/>
              <a:cs typeface="DejaVu Sans"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6"/>
          <p:cNvSpPr>
            <a:spLocks noGrp="1" noChangeArrowheads="1"/>
          </p:cNvSpPr>
          <p:nvPr>
            <p:ph type="sldNum" sz="quarter"/>
          </p:nvPr>
        </p:nvSpPr>
        <p:spPr>
          <a:noFill/>
        </p:spPr>
        <p:txBody>
          <a:bodyPr/>
          <a:lstStyle/>
          <a:p>
            <a:fld id="{DDA730B4-946A-41A1-A014-B4F194917B38}" type="slidenum">
              <a:rPr lang="en-US" smtClean="0">
                <a:ea typeface="DejaVu Sans" charset="0"/>
                <a:cs typeface="DejaVu Sans" charset="0"/>
              </a:rPr>
              <a:pPr/>
              <a:t>30</a:t>
            </a:fld>
            <a:endParaRPr lang="en-US" smtClean="0">
              <a:ea typeface="DejaVu Sans" charset="0"/>
              <a:cs typeface="DejaVu Sans" charset="0"/>
            </a:endParaRPr>
          </a:p>
        </p:txBody>
      </p:sp>
      <p:sp>
        <p:nvSpPr>
          <p:cNvPr id="70659" name="Rectangle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ln>
        </p:spPr>
      </p:sp>
      <p:sp>
        <p:nvSpPr>
          <p:cNvPr id="70660" name="Rectangle 2"/>
          <p:cNvSpPr>
            <a:spLocks noGrp="1" noChangeArrowheads="1"/>
          </p:cNvSpPr>
          <p:nvPr>
            <p:ph type="body" idx="1"/>
          </p:nvPr>
        </p:nvSpPr>
        <p:spPr>
          <a:xfrm>
            <a:off x="777875" y="4776788"/>
            <a:ext cx="6218238" cy="4525962"/>
          </a:xfrm>
          <a:noFill/>
          <a:ln/>
        </p:spPr>
        <p:txBody>
          <a:bodyPr wrap="none" anchor="ct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2130425"/>
            <a:ext cx="7772400" cy="1470025"/>
          </a:xfrm>
        </p:spPr>
        <p:txBody>
          <a:bodyPr/>
          <a:lstStyle/>
          <a:p>
            <a:r>
              <a:rPr lang="pl-PL" smtClean="0"/>
              <a:t>Kliknij, aby edytować styl</a:t>
            </a:r>
            <a:endParaRPr lang="en-GB"/>
          </a:p>
        </p:txBody>
      </p:sp>
      <p:sp>
        <p:nvSpPr>
          <p:cNvPr id="3" name="Podtytuł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l-PL" smtClean="0"/>
              <a:t>Kliknij, aby edytować styl wzorca podtytułu</a:t>
            </a:r>
            <a:endParaRPr lang="en-GB"/>
          </a:p>
        </p:txBody>
      </p:sp>
      <p:sp>
        <p:nvSpPr>
          <p:cNvPr id="4" name="Rectangle 4"/>
          <p:cNvSpPr>
            <a:spLocks noGrp="1" noChangeArrowheads="1"/>
          </p:cNvSpPr>
          <p:nvPr>
            <p:ph type="dt" idx="10"/>
          </p:nvPr>
        </p:nvSpPr>
        <p:spPr>
          <a:ln/>
        </p:spPr>
        <p:txBody>
          <a:bodyPr/>
          <a:lstStyle>
            <a:lvl1pPr>
              <a:defRPr/>
            </a:lvl1pPr>
          </a:lstStyle>
          <a:p>
            <a:pPr>
              <a:defRPr/>
            </a:pPr>
            <a:r>
              <a:rPr lang="en-US"/>
              <a:t>10/21/11</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en-GB"/>
          </a:p>
        </p:txBody>
      </p:sp>
      <p:sp>
        <p:nvSpPr>
          <p:cNvPr id="3" name="Symbol zastępczy tytułu pionowego 2"/>
          <p:cNvSpPr>
            <a:spLocks noGrp="1"/>
          </p:cNvSpPr>
          <p:nvPr>
            <p:ph type="body" orient="vert" idx="1"/>
          </p:nvPr>
        </p:nvSpPr>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4" name="Rectangle 4"/>
          <p:cNvSpPr>
            <a:spLocks noGrp="1" noChangeArrowheads="1"/>
          </p:cNvSpPr>
          <p:nvPr>
            <p:ph type="dt" idx="10"/>
          </p:nvPr>
        </p:nvSpPr>
        <p:spPr>
          <a:ln/>
        </p:spPr>
        <p:txBody>
          <a:bodyPr/>
          <a:lstStyle>
            <a:lvl1pPr>
              <a:defRPr/>
            </a:lvl1pPr>
          </a:lstStyle>
          <a:p>
            <a:pPr>
              <a:defRPr/>
            </a:pPr>
            <a:r>
              <a:rPr lang="en-US"/>
              <a:t>10/21/11</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629400" y="1604963"/>
            <a:ext cx="2055813" cy="4524375"/>
          </a:xfrm>
        </p:spPr>
        <p:txBody>
          <a:bodyPr vert="eaVert"/>
          <a:lstStyle/>
          <a:p>
            <a:r>
              <a:rPr lang="pl-PL" smtClean="0"/>
              <a:t>Kliknij, aby edytować styl</a:t>
            </a:r>
            <a:endParaRPr lang="en-GB"/>
          </a:p>
        </p:txBody>
      </p:sp>
      <p:sp>
        <p:nvSpPr>
          <p:cNvPr id="3" name="Symbol zastępczy tytułu pionowego 2"/>
          <p:cNvSpPr>
            <a:spLocks noGrp="1"/>
          </p:cNvSpPr>
          <p:nvPr>
            <p:ph type="body" orient="vert" idx="1"/>
          </p:nvPr>
        </p:nvSpPr>
        <p:spPr>
          <a:xfrm>
            <a:off x="457200" y="1604963"/>
            <a:ext cx="6019800" cy="4524375"/>
          </a:xfrm>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4" name="Rectangle 4"/>
          <p:cNvSpPr>
            <a:spLocks noGrp="1" noChangeArrowheads="1"/>
          </p:cNvSpPr>
          <p:nvPr>
            <p:ph type="dt" idx="10"/>
          </p:nvPr>
        </p:nvSpPr>
        <p:spPr>
          <a:ln/>
        </p:spPr>
        <p:txBody>
          <a:bodyPr/>
          <a:lstStyle>
            <a:lvl1pPr>
              <a:defRPr/>
            </a:lvl1pPr>
          </a:lstStyle>
          <a:p>
            <a:pPr>
              <a:defRPr/>
            </a:pPr>
            <a:r>
              <a:rPr lang="en-US"/>
              <a:t>10/21/11</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Układ niestandardowy">
    <p:spTree>
      <p:nvGrpSpPr>
        <p:cNvPr id="1" name=""/>
        <p:cNvGrpSpPr/>
        <p:nvPr/>
      </p:nvGrpSpPr>
      <p:grpSpPr>
        <a:xfrm>
          <a:off x="0" y="0"/>
          <a:ext cx="0" cy="0"/>
          <a:chOff x="0" y="0"/>
          <a:chExt cx="0" cy="0"/>
        </a:xfrm>
      </p:grpSpPr>
      <p:sp>
        <p:nvSpPr>
          <p:cNvPr id="2" name="Tytuł 1"/>
          <p:cNvSpPr>
            <a:spLocks noGrp="1"/>
          </p:cNvSpPr>
          <p:nvPr>
            <p:ph type="title"/>
          </p:nvPr>
        </p:nvSpPr>
        <p:spPr>
          <a:xfrm>
            <a:off x="539750" y="3284538"/>
            <a:ext cx="6623050" cy="1468437"/>
          </a:xfrm>
        </p:spPr>
        <p:txBody>
          <a:bodyPr/>
          <a:lstStyle/>
          <a:p>
            <a:r>
              <a:rPr lang="pl-PL" smtClean="0"/>
              <a:t>Kliknij, aby edytować styl</a:t>
            </a:r>
            <a:endParaRPr lang="en-GB"/>
          </a:p>
        </p:txBody>
      </p:sp>
      <p:sp>
        <p:nvSpPr>
          <p:cNvPr id="3" name="Rectangle 4"/>
          <p:cNvSpPr>
            <a:spLocks noGrp="1" noChangeArrowheads="1"/>
          </p:cNvSpPr>
          <p:nvPr>
            <p:ph type="dt" idx="10"/>
          </p:nvPr>
        </p:nvSpPr>
        <p:spPr>
          <a:ln/>
        </p:spPr>
        <p:txBody>
          <a:bodyPr/>
          <a:lstStyle>
            <a:lvl1pPr>
              <a:defRPr/>
            </a:lvl1pPr>
          </a:lstStyle>
          <a:p>
            <a:pPr>
              <a:defRPr/>
            </a:pPr>
            <a:r>
              <a:rPr lang="en-US"/>
              <a:t>10/21/11</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2130425"/>
            <a:ext cx="7772400" cy="1470025"/>
          </a:xfrm>
        </p:spPr>
        <p:txBody>
          <a:bodyPr/>
          <a:lstStyle/>
          <a:p>
            <a:r>
              <a:rPr lang="pl-PL" smtClean="0"/>
              <a:t>Kliknij, aby edytować styl</a:t>
            </a:r>
            <a:endParaRPr lang="en-GB"/>
          </a:p>
        </p:txBody>
      </p:sp>
      <p:sp>
        <p:nvSpPr>
          <p:cNvPr id="3" name="Podtytuł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l-PL" smtClean="0"/>
              <a:t>Kliknij, aby edytować styl wzorca podtytułu</a:t>
            </a:r>
            <a:endParaRPr lang="en-GB"/>
          </a:p>
        </p:txBody>
      </p:sp>
      <p:sp>
        <p:nvSpPr>
          <p:cNvPr id="4" name="Rectangle 9"/>
          <p:cNvSpPr>
            <a:spLocks noGrp="1" noChangeArrowheads="1"/>
          </p:cNvSpPr>
          <p:nvPr>
            <p:ph type="ftr" idx="10"/>
          </p:nvPr>
        </p:nvSpPr>
        <p:spPr>
          <a:ln/>
        </p:spPr>
        <p:txBody>
          <a:bodyPr/>
          <a:lstStyle>
            <a:lvl1pPr>
              <a:defRPr/>
            </a:lvl1pPr>
          </a:lstStyle>
          <a:p>
            <a:pPr>
              <a:defRPr/>
            </a:pPr>
            <a:r>
              <a:rPr lang="en-US"/>
              <a:t>Mapper Project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en-GB"/>
          </a:p>
        </p:txBody>
      </p:sp>
      <p:sp>
        <p:nvSpPr>
          <p:cNvPr id="3" name="Symbol zastępczy zawartości 2"/>
          <p:cNvSpPr>
            <a:spLocks noGrp="1"/>
          </p:cNvSpPr>
          <p:nvPr>
            <p:ph idx="1"/>
          </p:nvPr>
        </p:nvSpPr>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4" name="Rectangle 9"/>
          <p:cNvSpPr>
            <a:spLocks noGrp="1" noChangeArrowheads="1"/>
          </p:cNvSpPr>
          <p:nvPr>
            <p:ph type="ftr" idx="10"/>
          </p:nvPr>
        </p:nvSpPr>
        <p:spPr/>
        <p:txBody>
          <a:bodyPr/>
          <a:lstStyle>
            <a:lvl1pPr>
              <a:defRPr/>
            </a:lvl1pPr>
          </a:lstStyle>
          <a:p>
            <a:pPr>
              <a:defRPr/>
            </a:pPr>
            <a:r>
              <a:rPr lang="en-GB"/>
              <a:t>WP8 Programming and Execution Tools after Year 1</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4" name="Rectangle 9"/>
          <p:cNvSpPr txBox="1">
            <a:spLocks noChangeArrowheads="1"/>
          </p:cNvSpPr>
          <p:nvPr userDrawn="1"/>
        </p:nvSpPr>
        <p:spPr bwMode="auto">
          <a:xfrm>
            <a:off x="428625" y="6429375"/>
            <a:ext cx="8207375" cy="266700"/>
          </a:xfrm>
          <a:prstGeom prst="rect">
            <a:avLst/>
          </a:prstGeom>
          <a:noFill/>
          <a:ln w="9525">
            <a:noFill/>
            <a:round/>
            <a:headEnd/>
            <a:tailEnd/>
          </a:ln>
          <a:effectLst/>
        </p:spPr>
        <p:txBody>
          <a:bodyPr anchor="ctr"/>
          <a:lstStyle>
            <a:lvl1pPr>
              <a:defRPr/>
            </a:lvl1pPr>
          </a:lstStyle>
          <a:p>
            <a:pPr hangingPunct="1">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1400" dirty="0" smtClean="0">
                <a:solidFill>
                  <a:srgbClr val="000000"/>
                </a:solidFill>
                <a:ea typeface="+mn-ea"/>
                <a:cs typeface="DejaVu Sans" pitchFamily="34" charset="0"/>
              </a:rPr>
              <a:t>WP8 Programming and Execution Tools after Year 1</a:t>
            </a:r>
            <a:endParaRPr lang="en-US" sz="1400" dirty="0">
              <a:solidFill>
                <a:srgbClr val="000000"/>
              </a:solidFill>
              <a:ea typeface="+mn-ea"/>
              <a:cs typeface="DejaVu Sans" pitchFamily="34" charset="0"/>
            </a:endParaRPr>
          </a:p>
        </p:txBody>
      </p:sp>
      <p:sp>
        <p:nvSpPr>
          <p:cNvPr id="2" name="Tytuł 1"/>
          <p:cNvSpPr>
            <a:spLocks noGrp="1"/>
          </p:cNvSpPr>
          <p:nvPr>
            <p:ph type="title"/>
          </p:nvPr>
        </p:nvSpPr>
        <p:spPr>
          <a:xfrm>
            <a:off x="722313" y="4406900"/>
            <a:ext cx="7772400" cy="1362075"/>
          </a:xfrm>
        </p:spPr>
        <p:txBody>
          <a:bodyPr anchor="t"/>
          <a:lstStyle>
            <a:lvl1pPr algn="l">
              <a:defRPr sz="4000" b="1" cap="all"/>
            </a:lvl1pPr>
          </a:lstStyle>
          <a:p>
            <a:r>
              <a:rPr lang="pl-PL" smtClean="0"/>
              <a:t>Kliknij, aby edytować styl</a:t>
            </a:r>
            <a:endParaRPr lang="en-GB"/>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smtClean="0"/>
              <a:t>Kliknij, aby edytować style wzorca tekstu</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5" name="Rectangle 9"/>
          <p:cNvSpPr txBox="1">
            <a:spLocks noChangeArrowheads="1"/>
          </p:cNvSpPr>
          <p:nvPr userDrawn="1"/>
        </p:nvSpPr>
        <p:spPr bwMode="auto">
          <a:xfrm>
            <a:off x="428625" y="6429375"/>
            <a:ext cx="8207375" cy="266700"/>
          </a:xfrm>
          <a:prstGeom prst="rect">
            <a:avLst/>
          </a:prstGeom>
          <a:noFill/>
          <a:ln w="9525">
            <a:noFill/>
            <a:round/>
            <a:headEnd/>
            <a:tailEnd/>
          </a:ln>
          <a:effectLst/>
        </p:spPr>
        <p:txBody>
          <a:bodyPr anchor="ctr"/>
          <a:lstStyle>
            <a:lvl1pPr>
              <a:defRPr/>
            </a:lvl1pPr>
          </a:lstStyle>
          <a:p>
            <a:pPr hangingPunct="1">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defRPr/>
            </a:pPr>
            <a:endParaRPr lang="en-US" sz="1400" dirty="0">
              <a:solidFill>
                <a:srgbClr val="000000"/>
              </a:solidFill>
              <a:ea typeface="+mn-ea"/>
              <a:cs typeface="DejaVu Sans" pitchFamily="34" charset="0"/>
            </a:endParaRPr>
          </a:p>
        </p:txBody>
      </p:sp>
      <p:sp>
        <p:nvSpPr>
          <p:cNvPr id="2" name="Tytuł 1"/>
          <p:cNvSpPr>
            <a:spLocks noGrp="1"/>
          </p:cNvSpPr>
          <p:nvPr>
            <p:ph type="title"/>
          </p:nvPr>
        </p:nvSpPr>
        <p:spPr/>
        <p:txBody>
          <a:bodyPr/>
          <a:lstStyle/>
          <a:p>
            <a:r>
              <a:rPr lang="pl-PL" smtClean="0"/>
              <a:t>Kliknij, aby edytować styl</a:t>
            </a:r>
            <a:endParaRPr lang="en-GB"/>
          </a:p>
        </p:txBody>
      </p:sp>
      <p:sp>
        <p:nvSpPr>
          <p:cNvPr id="3" name="Symbol zastępczy zawartości 2"/>
          <p:cNvSpPr>
            <a:spLocks noGrp="1"/>
          </p:cNvSpPr>
          <p:nvPr>
            <p:ph sz="half" idx="1"/>
          </p:nvPr>
        </p:nvSpPr>
        <p:spPr>
          <a:xfrm>
            <a:off x="457200" y="1339850"/>
            <a:ext cx="4037013"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4" name="Symbol zastępczy zawartości 3"/>
          <p:cNvSpPr>
            <a:spLocks noGrp="1"/>
          </p:cNvSpPr>
          <p:nvPr>
            <p:ph sz="half" idx="2"/>
          </p:nvPr>
        </p:nvSpPr>
        <p:spPr>
          <a:xfrm>
            <a:off x="4646613" y="1339850"/>
            <a:ext cx="40386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457200" y="274638"/>
            <a:ext cx="8229600" cy="1143000"/>
          </a:xfrm>
        </p:spPr>
        <p:txBody>
          <a:bodyPr/>
          <a:lstStyle>
            <a:lvl1pPr>
              <a:defRPr/>
            </a:lvl1pPr>
          </a:lstStyle>
          <a:p>
            <a:r>
              <a:rPr lang="pl-PL" smtClean="0"/>
              <a:t>Kliknij, aby edytować styl</a:t>
            </a:r>
            <a:endParaRPr lang="en-GB"/>
          </a:p>
        </p:txBody>
      </p:sp>
      <p:sp>
        <p:nvSpPr>
          <p:cNvPr id="3" name="Symbol zastępczy teks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4" name="Symbol zastępczy zawartości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5" name="Symbol zastępczy teks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6" name="Symbol zastępczy zawartości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7" name="Rectangle 9"/>
          <p:cNvSpPr>
            <a:spLocks noGrp="1" noChangeArrowheads="1"/>
          </p:cNvSpPr>
          <p:nvPr>
            <p:ph type="ftr" idx="10"/>
          </p:nvPr>
        </p:nvSpPr>
        <p:spPr/>
        <p:txBody>
          <a:bodyPr/>
          <a:lstStyle>
            <a:lvl1pPr>
              <a:defRPr/>
            </a:lvl1pPr>
          </a:lstStyle>
          <a:p>
            <a:pPr>
              <a:defRPr/>
            </a:pPr>
            <a:r>
              <a:rPr lang="en-GB"/>
              <a:t>WP8 Programming and Execution Tools after Year 1</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en-GB"/>
          </a:p>
        </p:txBody>
      </p:sp>
      <p:sp>
        <p:nvSpPr>
          <p:cNvPr id="3" name="Rectangle 9"/>
          <p:cNvSpPr>
            <a:spLocks noGrp="1" noChangeArrowheads="1"/>
          </p:cNvSpPr>
          <p:nvPr>
            <p:ph type="ftr" idx="10"/>
          </p:nvPr>
        </p:nvSpPr>
        <p:spPr/>
        <p:txBody>
          <a:bodyPr/>
          <a:lstStyle>
            <a:lvl1pPr>
              <a:defRPr/>
            </a:lvl1pPr>
          </a:lstStyle>
          <a:p>
            <a:pPr>
              <a:defRPr/>
            </a:pPr>
            <a:r>
              <a:rPr lang="en-GB"/>
              <a:t>WP8 Programming and Execution Tools after Year 1</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9"/>
          <p:cNvSpPr>
            <a:spLocks noGrp="1" noChangeArrowheads="1"/>
          </p:cNvSpPr>
          <p:nvPr>
            <p:ph type="ftr" idx="10"/>
          </p:nvPr>
        </p:nvSpPr>
        <p:spPr/>
        <p:txBody>
          <a:bodyPr/>
          <a:lstStyle>
            <a:lvl1pPr>
              <a:defRPr/>
            </a:lvl1pPr>
          </a:lstStyle>
          <a:p>
            <a:pPr>
              <a:defRPr/>
            </a:pPr>
            <a:r>
              <a:rPr lang="en-GB"/>
              <a:t>WP8 Programming and Execution Tools after Year 1</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en-GB"/>
          </a:p>
        </p:txBody>
      </p:sp>
      <p:sp>
        <p:nvSpPr>
          <p:cNvPr id="3" name="Symbol zastępczy zawartości 2"/>
          <p:cNvSpPr>
            <a:spLocks noGrp="1"/>
          </p:cNvSpPr>
          <p:nvPr>
            <p:ph idx="1"/>
          </p:nvPr>
        </p:nvSpPr>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4" name="Rectangle 4"/>
          <p:cNvSpPr>
            <a:spLocks noGrp="1" noChangeArrowheads="1"/>
          </p:cNvSpPr>
          <p:nvPr>
            <p:ph type="dt" idx="10"/>
          </p:nvPr>
        </p:nvSpPr>
        <p:spPr>
          <a:ln/>
        </p:spPr>
        <p:txBody>
          <a:bodyPr/>
          <a:lstStyle>
            <a:lvl1pPr>
              <a:defRPr/>
            </a:lvl1pPr>
          </a:lstStyle>
          <a:p>
            <a:pPr>
              <a:defRPr/>
            </a:pPr>
            <a:r>
              <a:rPr lang="en-US"/>
              <a:t>10/21/11</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5" name="Rectangle 9"/>
          <p:cNvSpPr txBox="1">
            <a:spLocks noChangeArrowheads="1"/>
          </p:cNvSpPr>
          <p:nvPr userDrawn="1"/>
        </p:nvSpPr>
        <p:spPr bwMode="auto">
          <a:xfrm>
            <a:off x="500063" y="6429375"/>
            <a:ext cx="8207375" cy="266700"/>
          </a:xfrm>
          <a:prstGeom prst="rect">
            <a:avLst/>
          </a:prstGeom>
          <a:noFill/>
          <a:ln w="9525">
            <a:noFill/>
            <a:round/>
            <a:headEnd/>
            <a:tailEnd/>
          </a:ln>
          <a:effectLst/>
        </p:spPr>
        <p:txBody>
          <a:bodyPr anchor="ctr"/>
          <a:lstStyle>
            <a:lvl1pPr>
              <a:defRPr/>
            </a:lvl1pPr>
          </a:lstStyle>
          <a:p>
            <a:pPr hangingPunct="1">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1400" dirty="0" smtClean="0">
                <a:solidFill>
                  <a:srgbClr val="000000"/>
                </a:solidFill>
                <a:ea typeface="+mn-ea"/>
                <a:cs typeface="DejaVu Sans" pitchFamily="34" charset="0"/>
              </a:rPr>
              <a:t>WP8 Programming and Execution Tools after Year 1</a:t>
            </a:r>
            <a:endParaRPr lang="en-US" sz="1400" dirty="0">
              <a:solidFill>
                <a:srgbClr val="000000"/>
              </a:solidFill>
              <a:ea typeface="+mn-ea"/>
              <a:cs typeface="DejaVu Sans" pitchFamily="34" charset="0"/>
            </a:endParaRPr>
          </a:p>
        </p:txBody>
      </p:sp>
      <p:sp>
        <p:nvSpPr>
          <p:cNvPr id="2" name="Tytuł 1"/>
          <p:cNvSpPr>
            <a:spLocks noGrp="1"/>
          </p:cNvSpPr>
          <p:nvPr>
            <p:ph type="title"/>
          </p:nvPr>
        </p:nvSpPr>
        <p:spPr>
          <a:xfrm>
            <a:off x="457200" y="273050"/>
            <a:ext cx="3008313" cy="1162050"/>
          </a:xfrm>
        </p:spPr>
        <p:txBody>
          <a:bodyPr anchor="b"/>
          <a:lstStyle>
            <a:lvl1pPr algn="l">
              <a:defRPr sz="2000" b="1"/>
            </a:lvl1pPr>
          </a:lstStyle>
          <a:p>
            <a:r>
              <a:rPr lang="pl-PL" smtClean="0"/>
              <a:t>Kliknij, aby edytować styl</a:t>
            </a:r>
            <a:endParaRPr lang="en-GB"/>
          </a:p>
        </p:txBody>
      </p:sp>
      <p:sp>
        <p:nvSpPr>
          <p:cNvPr id="3" name="Symbol zastępczy zawartości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4" name="Symbol zastępczy teks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4800600"/>
            <a:ext cx="5486400" cy="566738"/>
          </a:xfrm>
        </p:spPr>
        <p:txBody>
          <a:bodyPr anchor="b"/>
          <a:lstStyle>
            <a:lvl1pPr algn="l">
              <a:defRPr sz="2000" b="1"/>
            </a:lvl1pPr>
          </a:lstStyle>
          <a:p>
            <a:r>
              <a:rPr lang="pl-PL" smtClean="0"/>
              <a:t>Kliknij, aby edytować styl</a:t>
            </a:r>
            <a:endParaRPr lang="en-GB"/>
          </a:p>
        </p:txBody>
      </p:sp>
      <p:sp>
        <p:nvSpPr>
          <p:cNvPr id="3" name="Symbol zastępczy obraz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Symbol zastępczy teks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5" name="Rectangle 9"/>
          <p:cNvSpPr>
            <a:spLocks noGrp="1" noChangeArrowheads="1"/>
          </p:cNvSpPr>
          <p:nvPr>
            <p:ph type="ftr" idx="10"/>
          </p:nvPr>
        </p:nvSpPr>
        <p:spPr>
          <a:ln/>
        </p:spPr>
        <p:txBody>
          <a:bodyPr/>
          <a:lstStyle>
            <a:lvl1pPr>
              <a:defRPr/>
            </a:lvl1pPr>
          </a:lstStyle>
          <a:p>
            <a:pPr>
              <a:defRPr/>
            </a:pPr>
            <a:r>
              <a:rPr lang="en-US"/>
              <a:t>Mapper Project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en-GB"/>
          </a:p>
        </p:txBody>
      </p:sp>
      <p:sp>
        <p:nvSpPr>
          <p:cNvPr id="3" name="Symbol zastępczy tytułu pionowego 2"/>
          <p:cNvSpPr>
            <a:spLocks noGrp="1"/>
          </p:cNvSpPr>
          <p:nvPr>
            <p:ph type="body" orient="vert" idx="1"/>
          </p:nvPr>
        </p:nvSpPr>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4" name="Rectangle 9"/>
          <p:cNvSpPr>
            <a:spLocks noGrp="1" noChangeArrowheads="1"/>
          </p:cNvSpPr>
          <p:nvPr>
            <p:ph type="ftr" idx="10"/>
          </p:nvPr>
        </p:nvSpPr>
        <p:spPr>
          <a:ln/>
        </p:spPr>
        <p:txBody>
          <a:bodyPr/>
          <a:lstStyle>
            <a:lvl1pPr>
              <a:defRPr/>
            </a:lvl1pPr>
          </a:lstStyle>
          <a:p>
            <a:pPr>
              <a:defRPr/>
            </a:pPr>
            <a:r>
              <a:rPr lang="en-US"/>
              <a:t>Mapper Project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629400" y="188913"/>
            <a:ext cx="2055813" cy="5829300"/>
          </a:xfrm>
        </p:spPr>
        <p:txBody>
          <a:bodyPr vert="eaVert"/>
          <a:lstStyle/>
          <a:p>
            <a:r>
              <a:rPr lang="pl-PL" smtClean="0"/>
              <a:t>Kliknij, aby edytować styl</a:t>
            </a:r>
            <a:endParaRPr lang="en-GB"/>
          </a:p>
        </p:txBody>
      </p:sp>
      <p:sp>
        <p:nvSpPr>
          <p:cNvPr id="3" name="Symbol zastępczy tytułu pionowego 2"/>
          <p:cNvSpPr>
            <a:spLocks noGrp="1"/>
          </p:cNvSpPr>
          <p:nvPr>
            <p:ph type="body" orient="vert" idx="1"/>
          </p:nvPr>
        </p:nvSpPr>
        <p:spPr>
          <a:xfrm>
            <a:off x="457200" y="188913"/>
            <a:ext cx="6019800" cy="5829300"/>
          </a:xfrm>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4" name="Rectangle 9"/>
          <p:cNvSpPr>
            <a:spLocks noGrp="1" noChangeArrowheads="1"/>
          </p:cNvSpPr>
          <p:nvPr>
            <p:ph type="ftr" idx="10"/>
          </p:nvPr>
        </p:nvSpPr>
        <p:spPr>
          <a:ln/>
        </p:spPr>
        <p:txBody>
          <a:bodyPr/>
          <a:lstStyle>
            <a:lvl1pPr>
              <a:defRPr/>
            </a:lvl1pPr>
          </a:lstStyle>
          <a:p>
            <a:pPr>
              <a:defRPr/>
            </a:pPr>
            <a:r>
              <a:rPr lang="en-US"/>
              <a:t>Mapper Project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2313" y="4406900"/>
            <a:ext cx="7772400" cy="1362075"/>
          </a:xfrm>
        </p:spPr>
        <p:txBody>
          <a:bodyPr anchor="t"/>
          <a:lstStyle>
            <a:lvl1pPr algn="l">
              <a:defRPr sz="4000" b="1" cap="all"/>
            </a:lvl1pPr>
          </a:lstStyle>
          <a:p>
            <a:r>
              <a:rPr lang="pl-PL" smtClean="0"/>
              <a:t>Kliknij, aby edytować styl</a:t>
            </a:r>
            <a:endParaRPr lang="en-GB"/>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smtClean="0"/>
              <a:t>Kliknij, aby edytować style wzorca tekstu</a:t>
            </a:r>
          </a:p>
        </p:txBody>
      </p:sp>
      <p:sp>
        <p:nvSpPr>
          <p:cNvPr id="4" name="Rectangle 4"/>
          <p:cNvSpPr>
            <a:spLocks noGrp="1" noChangeArrowheads="1"/>
          </p:cNvSpPr>
          <p:nvPr>
            <p:ph type="dt" idx="10"/>
          </p:nvPr>
        </p:nvSpPr>
        <p:spPr>
          <a:ln/>
        </p:spPr>
        <p:txBody>
          <a:bodyPr/>
          <a:lstStyle>
            <a:lvl1pPr>
              <a:defRPr/>
            </a:lvl1pPr>
          </a:lstStyle>
          <a:p>
            <a:pPr>
              <a:defRPr/>
            </a:pPr>
            <a:r>
              <a:rPr lang="en-US"/>
              <a:t>10/21/11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en-GB"/>
          </a:p>
        </p:txBody>
      </p:sp>
      <p:sp>
        <p:nvSpPr>
          <p:cNvPr id="3" name="Symbol zastępczy zawartości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4" name="Symbol zastępczy zawartości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5" name="Rectangle 4"/>
          <p:cNvSpPr>
            <a:spLocks noGrp="1" noChangeArrowheads="1"/>
          </p:cNvSpPr>
          <p:nvPr>
            <p:ph type="dt" idx="10"/>
          </p:nvPr>
        </p:nvSpPr>
        <p:spPr>
          <a:ln/>
        </p:spPr>
        <p:txBody>
          <a:bodyPr/>
          <a:lstStyle>
            <a:lvl1pPr>
              <a:defRPr/>
            </a:lvl1pPr>
          </a:lstStyle>
          <a:p>
            <a:pPr>
              <a:defRPr/>
            </a:pPr>
            <a:r>
              <a:rPr lang="en-US"/>
              <a:t>10/21/11</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457200" y="274638"/>
            <a:ext cx="8229600" cy="1143000"/>
          </a:xfrm>
        </p:spPr>
        <p:txBody>
          <a:bodyPr/>
          <a:lstStyle>
            <a:lvl1pPr>
              <a:defRPr/>
            </a:lvl1pPr>
          </a:lstStyle>
          <a:p>
            <a:r>
              <a:rPr lang="pl-PL" smtClean="0"/>
              <a:t>Kliknij, aby edytować styl</a:t>
            </a:r>
            <a:endParaRPr lang="en-GB"/>
          </a:p>
        </p:txBody>
      </p:sp>
      <p:sp>
        <p:nvSpPr>
          <p:cNvPr id="3" name="Symbol zastępczy teks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4" name="Symbol zastępczy zawartości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5" name="Symbol zastępczy teks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6" name="Symbol zastępczy zawartości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7" name="Rectangle 4"/>
          <p:cNvSpPr>
            <a:spLocks noGrp="1" noChangeArrowheads="1"/>
          </p:cNvSpPr>
          <p:nvPr>
            <p:ph type="dt" idx="10"/>
          </p:nvPr>
        </p:nvSpPr>
        <p:spPr>
          <a:ln/>
        </p:spPr>
        <p:txBody>
          <a:bodyPr/>
          <a:lstStyle>
            <a:lvl1pPr>
              <a:defRPr/>
            </a:lvl1pPr>
          </a:lstStyle>
          <a:p>
            <a:pPr>
              <a:defRPr/>
            </a:pPr>
            <a:r>
              <a:rPr lang="en-US"/>
              <a:t>10/21/11</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en-GB"/>
          </a:p>
        </p:txBody>
      </p:sp>
      <p:sp>
        <p:nvSpPr>
          <p:cNvPr id="3" name="Rectangle 4"/>
          <p:cNvSpPr>
            <a:spLocks noGrp="1" noChangeArrowheads="1"/>
          </p:cNvSpPr>
          <p:nvPr>
            <p:ph type="dt" idx="10"/>
          </p:nvPr>
        </p:nvSpPr>
        <p:spPr>
          <a:ln/>
        </p:spPr>
        <p:txBody>
          <a:bodyPr/>
          <a:lstStyle>
            <a:lvl1pPr>
              <a:defRPr/>
            </a:lvl1pPr>
          </a:lstStyle>
          <a:p>
            <a:pPr>
              <a:defRPr/>
            </a:pPr>
            <a:r>
              <a:rPr lang="en-US"/>
              <a:t>10/21/11</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4"/>
          <p:cNvSpPr>
            <a:spLocks noGrp="1" noChangeArrowheads="1"/>
          </p:cNvSpPr>
          <p:nvPr>
            <p:ph type="dt" idx="10"/>
          </p:nvPr>
        </p:nvSpPr>
        <p:spPr>
          <a:ln/>
        </p:spPr>
        <p:txBody>
          <a:bodyPr/>
          <a:lstStyle>
            <a:lvl1pPr>
              <a:defRPr/>
            </a:lvl1pPr>
          </a:lstStyle>
          <a:p>
            <a:pPr>
              <a:defRPr/>
            </a:pPr>
            <a:r>
              <a:rPr lang="en-US"/>
              <a:t>10/21/11</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0" y="273050"/>
            <a:ext cx="3008313" cy="1162050"/>
          </a:xfrm>
        </p:spPr>
        <p:txBody>
          <a:bodyPr anchor="b"/>
          <a:lstStyle>
            <a:lvl1pPr algn="l">
              <a:defRPr sz="2000" b="1"/>
            </a:lvl1pPr>
          </a:lstStyle>
          <a:p>
            <a:r>
              <a:rPr lang="pl-PL" smtClean="0"/>
              <a:t>Kliknij, aby edytować styl</a:t>
            </a:r>
            <a:endParaRPr lang="en-GB"/>
          </a:p>
        </p:txBody>
      </p:sp>
      <p:sp>
        <p:nvSpPr>
          <p:cNvPr id="3" name="Symbol zastępczy zawartości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GB"/>
          </a:p>
        </p:txBody>
      </p:sp>
      <p:sp>
        <p:nvSpPr>
          <p:cNvPr id="4" name="Symbol zastępczy teks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5" name="Rectangle 4"/>
          <p:cNvSpPr>
            <a:spLocks noGrp="1" noChangeArrowheads="1"/>
          </p:cNvSpPr>
          <p:nvPr>
            <p:ph type="dt" idx="10"/>
          </p:nvPr>
        </p:nvSpPr>
        <p:spPr>
          <a:ln/>
        </p:spPr>
        <p:txBody>
          <a:bodyPr/>
          <a:lstStyle>
            <a:lvl1pPr>
              <a:defRPr/>
            </a:lvl1pPr>
          </a:lstStyle>
          <a:p>
            <a:pPr>
              <a:defRPr/>
            </a:pPr>
            <a:r>
              <a:rPr lang="en-US"/>
              <a:t>10/21/11</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4800600"/>
            <a:ext cx="5486400" cy="566738"/>
          </a:xfrm>
        </p:spPr>
        <p:txBody>
          <a:bodyPr anchor="b"/>
          <a:lstStyle>
            <a:lvl1pPr algn="l">
              <a:defRPr sz="2000" b="1"/>
            </a:lvl1pPr>
          </a:lstStyle>
          <a:p>
            <a:r>
              <a:rPr lang="pl-PL" smtClean="0"/>
              <a:t>Kliknij, aby edytować styl</a:t>
            </a:r>
            <a:endParaRPr lang="en-GB"/>
          </a:p>
        </p:txBody>
      </p:sp>
      <p:sp>
        <p:nvSpPr>
          <p:cNvPr id="3" name="Symbol zastępczy obraz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Symbol zastępczy teks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5" name="Rectangle 4"/>
          <p:cNvSpPr>
            <a:spLocks noGrp="1" noChangeArrowheads="1"/>
          </p:cNvSpPr>
          <p:nvPr>
            <p:ph type="dt" idx="10"/>
          </p:nvPr>
        </p:nvSpPr>
        <p:spPr>
          <a:ln/>
        </p:spPr>
        <p:txBody>
          <a:bodyPr/>
          <a:lstStyle>
            <a:lvl1pPr>
              <a:defRPr/>
            </a:lvl1pPr>
          </a:lstStyle>
          <a:p>
            <a:pPr>
              <a:defRPr/>
            </a:pPr>
            <a:r>
              <a:rPr lang="en-US"/>
              <a:t>10/21/11</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jpe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ChangeArrowheads="1"/>
          </p:cNvSpPr>
          <p:nvPr/>
        </p:nvSpPr>
        <p:spPr bwMode="auto">
          <a:xfrm>
            <a:off x="2124075" y="5805488"/>
            <a:ext cx="7019925" cy="719137"/>
          </a:xfrm>
          <a:prstGeom prst="rect">
            <a:avLst/>
          </a:prstGeom>
          <a:solidFill>
            <a:srgbClr val="745E8C"/>
          </a:solidFill>
          <a:ln w="25560">
            <a:solidFill>
              <a:srgbClr val="745E8C"/>
            </a:solidFill>
            <a:round/>
            <a:headEnd/>
            <a:tailEnd/>
          </a:ln>
        </p:spPr>
        <p:txBody>
          <a:bodyPr wrap="none" anchor="ctr"/>
          <a:lstStyle/>
          <a:p>
            <a:pPr>
              <a:defRPr/>
            </a:pPr>
            <a:endParaRPr lang="pl-PL"/>
          </a:p>
        </p:txBody>
      </p:sp>
      <p:sp>
        <p:nvSpPr>
          <p:cNvPr id="2051" name="Rectangle 2"/>
          <p:cNvSpPr>
            <a:spLocks noGrp="1" noChangeArrowheads="1"/>
          </p:cNvSpPr>
          <p:nvPr>
            <p:ph type="title"/>
          </p:nvPr>
        </p:nvSpPr>
        <p:spPr bwMode="auto">
          <a:xfrm>
            <a:off x="539750" y="3284538"/>
            <a:ext cx="6623050" cy="1468437"/>
          </a:xfrm>
          <a:prstGeom prst="rect">
            <a:avLst/>
          </a:prstGeom>
          <a:noFill/>
          <a:ln w="9525">
            <a:noFill/>
            <a:round/>
            <a:headEnd/>
            <a:tailEnd/>
          </a:ln>
        </p:spPr>
        <p:txBody>
          <a:bodyPr vert="horz" wrap="square" lIns="91440" tIns="45720" rIns="91440" bIns="45720" numCol="1" anchor="ctr" anchorCtr="0" compatLnSpc="1">
            <a:prstTxWarp prst="textNoShape">
              <a:avLst/>
            </a:prstTxWarp>
          </a:bodyPr>
          <a:lstStyle/>
          <a:p>
            <a:pPr lvl="0"/>
            <a:r>
              <a:rPr lang="en-GB" smtClean="0"/>
              <a:t>Click to edit the title text formatTitelmasterformat durch Klicken bearbeiten</a:t>
            </a:r>
          </a:p>
        </p:txBody>
      </p:sp>
      <p:sp>
        <p:nvSpPr>
          <p:cNvPr id="1028" name="Rectangle 3"/>
          <p:cNvSpPr>
            <a:spLocks noChangeArrowheads="1"/>
          </p:cNvSpPr>
          <p:nvPr/>
        </p:nvSpPr>
        <p:spPr bwMode="auto">
          <a:xfrm>
            <a:off x="0" y="5805488"/>
            <a:ext cx="1906588" cy="719137"/>
          </a:xfrm>
          <a:prstGeom prst="rect">
            <a:avLst/>
          </a:prstGeom>
          <a:solidFill>
            <a:srgbClr val="FE7B23"/>
          </a:solidFill>
          <a:ln w="25560">
            <a:solidFill>
              <a:srgbClr val="FE7B23"/>
            </a:solidFill>
            <a:round/>
            <a:headEnd/>
            <a:tailEnd/>
          </a:ln>
        </p:spPr>
        <p:txBody>
          <a:bodyPr wrap="none" anchor="ctr"/>
          <a:lstStyle/>
          <a:p>
            <a:pPr>
              <a:defRPr/>
            </a:pPr>
            <a:endParaRPr lang="pl-PL"/>
          </a:p>
        </p:txBody>
      </p:sp>
      <p:sp>
        <p:nvSpPr>
          <p:cNvPr id="2" name="Rectangle 4"/>
          <p:cNvSpPr>
            <a:spLocks noGrp="1" noChangeArrowheads="1"/>
          </p:cNvSpPr>
          <p:nvPr>
            <p:ph type="dt"/>
          </p:nvPr>
        </p:nvSpPr>
        <p:spPr bwMode="auto">
          <a:xfrm>
            <a:off x="0" y="5805488"/>
            <a:ext cx="1905000" cy="717550"/>
          </a:xfrm>
          <a:prstGeom prst="rect">
            <a:avLst/>
          </a:prstGeom>
          <a:noFill/>
          <a:ln w="9525">
            <a:noFill/>
            <a:round/>
            <a:headEnd/>
            <a:tailEnd/>
          </a:ln>
          <a:effectLst/>
        </p:spPr>
        <p:txBody>
          <a:bodyPr vert="horz" wrap="square" lIns="91440" tIns="45720" rIns="91440" bIns="45720" numCol="1" anchor="ctr" anchorCtr="0" compatLnSpc="1">
            <a:prstTxWarp prst="textNoShape">
              <a:avLst/>
            </a:prstTxWarp>
          </a:bodyPr>
          <a:lstStyle>
            <a:lvl1pPr hangingPunct="1">
              <a:lnSpc>
                <a:spcPct val="100000"/>
              </a:lnSpc>
              <a:buFont typeface="Times New Roman" pitchFamily="18" charset="0"/>
              <a:buNone/>
              <a:tabLst>
                <a:tab pos="723900" algn="l"/>
                <a:tab pos="1447800" algn="l"/>
              </a:tabLst>
              <a:defRPr sz="2000" b="1">
                <a:solidFill>
                  <a:srgbClr val="FFFFFF"/>
                </a:solidFill>
                <a:latin typeface="Arial" pitchFamily="34" charset="0"/>
                <a:ea typeface="+mn-ea"/>
                <a:cs typeface="DejaVu Sans" pitchFamily="34" charset="0"/>
              </a:defRPr>
            </a:lvl1pPr>
          </a:lstStyle>
          <a:p>
            <a:pPr>
              <a:defRPr/>
            </a:pPr>
            <a:r>
              <a:rPr lang="en-US"/>
              <a:t>10/21/11</a:t>
            </a:r>
          </a:p>
        </p:txBody>
      </p:sp>
      <p:pic>
        <p:nvPicPr>
          <p:cNvPr id="2054" name="Picture 5"/>
          <p:cNvPicPr>
            <a:picLocks noChangeAspect="1" noChangeArrowheads="1"/>
          </p:cNvPicPr>
          <p:nvPr/>
        </p:nvPicPr>
        <p:blipFill>
          <a:blip r:embed="rId14"/>
          <a:srcRect/>
          <a:stretch>
            <a:fillRect/>
          </a:stretch>
        </p:blipFill>
        <p:spPr bwMode="auto">
          <a:xfrm>
            <a:off x="323850" y="549275"/>
            <a:ext cx="4614863" cy="1871663"/>
          </a:xfrm>
          <a:prstGeom prst="rect">
            <a:avLst/>
          </a:prstGeom>
          <a:noFill/>
          <a:ln w="9525">
            <a:noFill/>
            <a:round/>
            <a:headEnd/>
            <a:tailEnd/>
          </a:ln>
        </p:spPr>
      </p:pic>
      <p:pic>
        <p:nvPicPr>
          <p:cNvPr id="2055" name="Picture 6"/>
          <p:cNvPicPr>
            <a:picLocks noChangeAspect="1" noChangeArrowheads="1"/>
          </p:cNvPicPr>
          <p:nvPr/>
        </p:nvPicPr>
        <p:blipFill>
          <a:blip r:embed="rId15"/>
          <a:srcRect/>
          <a:stretch>
            <a:fillRect/>
          </a:stretch>
        </p:blipFill>
        <p:spPr bwMode="auto">
          <a:xfrm>
            <a:off x="6948488" y="620713"/>
            <a:ext cx="1809750" cy="676275"/>
          </a:xfrm>
          <a:prstGeom prst="rect">
            <a:avLst/>
          </a:prstGeom>
          <a:noFill/>
          <a:ln w="9525">
            <a:noFill/>
            <a:round/>
            <a:headEnd/>
            <a:tailEnd/>
          </a:ln>
        </p:spPr>
      </p:pic>
      <p:pic>
        <p:nvPicPr>
          <p:cNvPr id="2056" name="Picture 7"/>
          <p:cNvPicPr>
            <a:picLocks noChangeAspect="1" noChangeArrowheads="1"/>
          </p:cNvPicPr>
          <p:nvPr/>
        </p:nvPicPr>
        <p:blipFill>
          <a:blip r:embed="rId16"/>
          <a:srcRect/>
          <a:stretch>
            <a:fillRect/>
          </a:stretch>
        </p:blipFill>
        <p:spPr bwMode="auto">
          <a:xfrm>
            <a:off x="7308850" y="2349500"/>
            <a:ext cx="1150938" cy="935038"/>
          </a:xfrm>
          <a:prstGeom prst="rect">
            <a:avLst/>
          </a:prstGeom>
          <a:noFill/>
          <a:ln w="9525">
            <a:noFill/>
            <a:round/>
            <a:headEnd/>
            <a:tailEnd/>
          </a:ln>
        </p:spPr>
      </p:pic>
      <p:pic>
        <p:nvPicPr>
          <p:cNvPr id="2057" name="Picture 8"/>
          <p:cNvPicPr>
            <a:picLocks noChangeAspect="1" noChangeArrowheads="1"/>
          </p:cNvPicPr>
          <p:nvPr/>
        </p:nvPicPr>
        <p:blipFill>
          <a:blip r:embed="rId17"/>
          <a:srcRect/>
          <a:stretch>
            <a:fillRect/>
          </a:stretch>
        </p:blipFill>
        <p:spPr bwMode="auto">
          <a:xfrm>
            <a:off x="7308850" y="4508500"/>
            <a:ext cx="1150938" cy="803275"/>
          </a:xfrm>
          <a:prstGeom prst="rect">
            <a:avLst/>
          </a:prstGeom>
          <a:noFill/>
          <a:ln w="9525">
            <a:noFill/>
            <a:round/>
            <a:headEnd/>
            <a:tailEnd/>
          </a:ln>
        </p:spPr>
      </p:pic>
      <p:sp>
        <p:nvSpPr>
          <p:cNvPr id="1034" name="Rectangle 9"/>
          <p:cNvSpPr>
            <a:spLocks noChangeArrowheads="1"/>
          </p:cNvSpPr>
          <p:nvPr/>
        </p:nvSpPr>
        <p:spPr bwMode="auto">
          <a:xfrm>
            <a:off x="107950" y="6567488"/>
            <a:ext cx="8928100" cy="242887"/>
          </a:xfrm>
          <a:prstGeom prst="rect">
            <a:avLst/>
          </a:prstGeom>
          <a:noFill/>
          <a:ln w="9525">
            <a:noFill/>
            <a:round/>
            <a:headEnd/>
            <a:tailEnd/>
          </a:ln>
        </p:spPr>
        <p:txBody>
          <a:bodyPr lIns="90000" tIns="45000" rIns="90000" bIns="45000">
            <a:spAutoFit/>
          </a:bodyPr>
          <a:lstStyle/>
          <a:p>
            <a:pPr algn="ctr" hangingPunct="1">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1000" b="1">
                <a:solidFill>
                  <a:srgbClr val="000000"/>
                </a:solidFill>
              </a:rPr>
              <a:t>The Mapper project receives funding from the EC's Seventh Framework Programme (FP7/2007-2013) under grant agreement n° RI-261507.</a:t>
            </a:r>
          </a:p>
        </p:txBody>
      </p:sp>
      <p:sp>
        <p:nvSpPr>
          <p:cNvPr id="2059" name="Rectangle 10"/>
          <p:cNvSpPr>
            <a:spLocks noGrp="1" noChangeArrowheads="1"/>
          </p:cNvSpPr>
          <p:nvPr>
            <p:ph type="body" idx="1"/>
          </p:nvPr>
        </p:nvSpPr>
        <p:spPr bwMode="auto">
          <a:xfrm>
            <a:off x="457200" y="1604963"/>
            <a:ext cx="8228013" cy="4524375"/>
          </a:xfrm>
          <a:prstGeom prst="rect">
            <a:avLst/>
          </a:prstGeom>
          <a:noFill/>
          <a:ln w="9525">
            <a:noFill/>
            <a:round/>
            <a:headEnd/>
            <a:tailEnd/>
          </a:ln>
        </p:spPr>
        <p:txBody>
          <a:bodyPr vert="horz" wrap="square" lIns="0" tIns="8063"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4554" r:id="rId1"/>
    <p:sldLayoutId id="2147484555" r:id="rId2"/>
    <p:sldLayoutId id="2147484556" r:id="rId3"/>
    <p:sldLayoutId id="2147484557" r:id="rId4"/>
    <p:sldLayoutId id="2147484558" r:id="rId5"/>
    <p:sldLayoutId id="2147484559" r:id="rId6"/>
    <p:sldLayoutId id="2147484560" r:id="rId7"/>
    <p:sldLayoutId id="2147484561" r:id="rId8"/>
    <p:sldLayoutId id="2147484562" r:id="rId9"/>
    <p:sldLayoutId id="2147484563" r:id="rId10"/>
    <p:sldLayoutId id="2147484564" r:id="rId11"/>
    <p:sldLayoutId id="2147484565" r:id="rId12"/>
  </p:sldLayoutIdLst>
  <p:hf sldNum="0" hdr="0" ftr="0"/>
  <p:txStyles>
    <p:titleStyle>
      <a:lvl1pPr algn="l" defTabSz="457200" rtl="0" eaLnBrk="0" fontAlgn="base" hangingPunct="0">
        <a:lnSpc>
          <a:spcPct val="98000"/>
        </a:lnSpc>
        <a:spcBef>
          <a:spcPct val="0"/>
        </a:spcBef>
        <a:spcAft>
          <a:spcPct val="0"/>
        </a:spcAft>
        <a:buClr>
          <a:srgbClr val="000000"/>
        </a:buClr>
        <a:buSzPct val="100000"/>
        <a:buFont typeface="Times New Roman" pitchFamily="18" charset="0"/>
        <a:defRPr sz="4400">
          <a:solidFill>
            <a:srgbClr val="000000"/>
          </a:solidFill>
          <a:latin typeface="+mj-lt"/>
          <a:ea typeface="+mj-ea"/>
          <a:cs typeface="+mj-cs"/>
        </a:defRPr>
      </a:lvl1pPr>
      <a:lvl2pPr algn="l" defTabSz="457200" rtl="0" eaLnBrk="0" fontAlgn="base" hangingPunct="0">
        <a:lnSpc>
          <a:spcPct val="98000"/>
        </a:lnSpc>
        <a:spcBef>
          <a:spcPct val="0"/>
        </a:spcBef>
        <a:spcAft>
          <a:spcPct val="0"/>
        </a:spcAft>
        <a:buClr>
          <a:srgbClr val="000000"/>
        </a:buClr>
        <a:buSzPct val="100000"/>
        <a:buFont typeface="Times New Roman" pitchFamily="18" charset="0"/>
        <a:defRPr sz="4400">
          <a:solidFill>
            <a:srgbClr val="000000"/>
          </a:solidFill>
          <a:latin typeface="Calibri" pitchFamily="34" charset="0"/>
          <a:ea typeface="WenQuanYi Micro Hei" charset="0"/>
          <a:cs typeface="WenQuanYi Micro Hei" charset="0"/>
        </a:defRPr>
      </a:lvl2pPr>
      <a:lvl3pPr algn="l" defTabSz="457200" rtl="0" eaLnBrk="0" fontAlgn="base" hangingPunct="0">
        <a:lnSpc>
          <a:spcPct val="98000"/>
        </a:lnSpc>
        <a:spcBef>
          <a:spcPct val="0"/>
        </a:spcBef>
        <a:spcAft>
          <a:spcPct val="0"/>
        </a:spcAft>
        <a:buClr>
          <a:srgbClr val="000000"/>
        </a:buClr>
        <a:buSzPct val="100000"/>
        <a:buFont typeface="Times New Roman" pitchFamily="18" charset="0"/>
        <a:defRPr sz="4400">
          <a:solidFill>
            <a:srgbClr val="000000"/>
          </a:solidFill>
          <a:latin typeface="Calibri" pitchFamily="34" charset="0"/>
          <a:ea typeface="WenQuanYi Micro Hei" charset="0"/>
          <a:cs typeface="WenQuanYi Micro Hei" charset="0"/>
        </a:defRPr>
      </a:lvl3pPr>
      <a:lvl4pPr algn="l" defTabSz="457200" rtl="0" eaLnBrk="0" fontAlgn="base" hangingPunct="0">
        <a:lnSpc>
          <a:spcPct val="98000"/>
        </a:lnSpc>
        <a:spcBef>
          <a:spcPct val="0"/>
        </a:spcBef>
        <a:spcAft>
          <a:spcPct val="0"/>
        </a:spcAft>
        <a:buClr>
          <a:srgbClr val="000000"/>
        </a:buClr>
        <a:buSzPct val="100000"/>
        <a:buFont typeface="Times New Roman" pitchFamily="18" charset="0"/>
        <a:defRPr sz="4400">
          <a:solidFill>
            <a:srgbClr val="000000"/>
          </a:solidFill>
          <a:latin typeface="Calibri" pitchFamily="34" charset="0"/>
          <a:ea typeface="WenQuanYi Micro Hei" charset="0"/>
          <a:cs typeface="WenQuanYi Micro Hei" charset="0"/>
        </a:defRPr>
      </a:lvl4pPr>
      <a:lvl5pPr algn="l" defTabSz="457200" rtl="0" eaLnBrk="0" fontAlgn="base" hangingPunct="0">
        <a:lnSpc>
          <a:spcPct val="98000"/>
        </a:lnSpc>
        <a:spcBef>
          <a:spcPct val="0"/>
        </a:spcBef>
        <a:spcAft>
          <a:spcPct val="0"/>
        </a:spcAft>
        <a:buClr>
          <a:srgbClr val="000000"/>
        </a:buClr>
        <a:buSzPct val="100000"/>
        <a:buFont typeface="Times New Roman" pitchFamily="18" charset="0"/>
        <a:defRPr sz="4400">
          <a:solidFill>
            <a:srgbClr val="000000"/>
          </a:solidFill>
          <a:latin typeface="Calibri" pitchFamily="34" charset="0"/>
          <a:ea typeface="WenQuanYi Micro Hei" charset="0"/>
          <a:cs typeface="WenQuanYi Micro Hei" charset="0"/>
        </a:defRPr>
      </a:lvl5pPr>
      <a:lvl6pPr marL="2514600" indent="-228600" algn="l" defTabSz="457200" rtl="0" fontAlgn="base">
        <a:lnSpc>
          <a:spcPct val="98000"/>
        </a:lnSpc>
        <a:spcBef>
          <a:spcPct val="0"/>
        </a:spcBef>
        <a:spcAft>
          <a:spcPct val="0"/>
        </a:spcAft>
        <a:buClr>
          <a:srgbClr val="000000"/>
        </a:buClr>
        <a:buSzPct val="100000"/>
        <a:buFont typeface="Times New Roman" pitchFamily="18" charset="0"/>
        <a:defRPr>
          <a:solidFill>
            <a:srgbClr val="000000"/>
          </a:solidFill>
          <a:latin typeface="Calibri" pitchFamily="34" charset="0"/>
          <a:ea typeface="WenQuanYi Micro Hei" charset="0"/>
          <a:cs typeface="WenQuanYi Micro Hei" charset="0"/>
        </a:defRPr>
      </a:lvl6pPr>
      <a:lvl7pPr marL="2971800" indent="-228600" algn="l" defTabSz="457200" rtl="0" fontAlgn="base">
        <a:lnSpc>
          <a:spcPct val="98000"/>
        </a:lnSpc>
        <a:spcBef>
          <a:spcPct val="0"/>
        </a:spcBef>
        <a:spcAft>
          <a:spcPct val="0"/>
        </a:spcAft>
        <a:buClr>
          <a:srgbClr val="000000"/>
        </a:buClr>
        <a:buSzPct val="100000"/>
        <a:buFont typeface="Times New Roman" pitchFamily="18" charset="0"/>
        <a:defRPr>
          <a:solidFill>
            <a:srgbClr val="000000"/>
          </a:solidFill>
          <a:latin typeface="Calibri" pitchFamily="34" charset="0"/>
          <a:ea typeface="WenQuanYi Micro Hei" charset="0"/>
          <a:cs typeface="WenQuanYi Micro Hei" charset="0"/>
        </a:defRPr>
      </a:lvl7pPr>
      <a:lvl8pPr marL="3429000" indent="-228600" algn="l" defTabSz="457200" rtl="0" fontAlgn="base">
        <a:lnSpc>
          <a:spcPct val="98000"/>
        </a:lnSpc>
        <a:spcBef>
          <a:spcPct val="0"/>
        </a:spcBef>
        <a:spcAft>
          <a:spcPct val="0"/>
        </a:spcAft>
        <a:buClr>
          <a:srgbClr val="000000"/>
        </a:buClr>
        <a:buSzPct val="100000"/>
        <a:buFont typeface="Times New Roman" pitchFamily="18" charset="0"/>
        <a:defRPr>
          <a:solidFill>
            <a:srgbClr val="000000"/>
          </a:solidFill>
          <a:latin typeface="Calibri" pitchFamily="34" charset="0"/>
          <a:ea typeface="WenQuanYi Micro Hei" charset="0"/>
          <a:cs typeface="WenQuanYi Micro Hei" charset="0"/>
        </a:defRPr>
      </a:lvl8pPr>
      <a:lvl9pPr marL="3886200" indent="-228600" algn="l" defTabSz="457200" rtl="0" fontAlgn="base">
        <a:lnSpc>
          <a:spcPct val="98000"/>
        </a:lnSpc>
        <a:spcBef>
          <a:spcPct val="0"/>
        </a:spcBef>
        <a:spcAft>
          <a:spcPct val="0"/>
        </a:spcAft>
        <a:buClr>
          <a:srgbClr val="000000"/>
        </a:buClr>
        <a:buSzPct val="100000"/>
        <a:buFont typeface="Times New Roman" pitchFamily="18" charset="0"/>
        <a:defRPr>
          <a:solidFill>
            <a:srgbClr val="000000"/>
          </a:solidFill>
          <a:latin typeface="Calibri" pitchFamily="34" charset="0"/>
          <a:ea typeface="WenQuanYi Micro Hei" charset="0"/>
          <a:cs typeface="WenQuanYi Micro Hei" charset="0"/>
        </a:defRPr>
      </a:lvl9pPr>
    </p:titleStyle>
    <p:bodyStyle>
      <a:lvl1pPr marL="342900" indent="-342900" algn="l" defTabSz="457200" rtl="0" eaLnBrk="0" fontAlgn="base" hangingPunct="0">
        <a:lnSpc>
          <a:spcPct val="98000"/>
        </a:lnSpc>
        <a:spcBef>
          <a:spcPct val="0"/>
        </a:spcBef>
        <a:spcAft>
          <a:spcPts val="1425"/>
        </a:spcAft>
        <a:buClr>
          <a:srgbClr val="000000"/>
        </a:buClr>
        <a:buSzPct val="100000"/>
        <a:buFont typeface="Times New Roman" pitchFamily="18" charset="0"/>
        <a:buChar char="•"/>
        <a:defRPr sz="3200">
          <a:solidFill>
            <a:srgbClr val="000000"/>
          </a:solidFill>
          <a:latin typeface="+mn-lt"/>
          <a:ea typeface="+mn-ea"/>
          <a:cs typeface="+mn-cs"/>
        </a:defRPr>
      </a:lvl1pPr>
      <a:lvl2pPr marL="742950" indent="-285750" algn="l" defTabSz="457200" rtl="0" eaLnBrk="0" fontAlgn="base" hangingPunct="0">
        <a:lnSpc>
          <a:spcPct val="98000"/>
        </a:lnSpc>
        <a:spcBef>
          <a:spcPct val="0"/>
        </a:spcBef>
        <a:spcAft>
          <a:spcPts val="1138"/>
        </a:spcAft>
        <a:buClr>
          <a:srgbClr val="000000"/>
        </a:buClr>
        <a:buSzPct val="100000"/>
        <a:buFont typeface="Times New Roman" pitchFamily="18" charset="0"/>
        <a:buChar char="–"/>
        <a:defRPr sz="2400">
          <a:solidFill>
            <a:srgbClr val="000000"/>
          </a:solidFill>
          <a:latin typeface="+mn-lt"/>
          <a:ea typeface="+mn-ea"/>
          <a:cs typeface="+mn-cs"/>
        </a:defRPr>
      </a:lvl2pPr>
      <a:lvl3pPr marL="1143000" indent="-228600" algn="l" defTabSz="457200" rtl="0" eaLnBrk="0" fontAlgn="base" hangingPunct="0">
        <a:lnSpc>
          <a:spcPct val="98000"/>
        </a:lnSpc>
        <a:spcBef>
          <a:spcPct val="0"/>
        </a:spcBef>
        <a:spcAft>
          <a:spcPts val="850"/>
        </a:spcAft>
        <a:buClr>
          <a:srgbClr val="000000"/>
        </a:buClr>
        <a:buSzPct val="100000"/>
        <a:buFont typeface="Times New Roman" pitchFamily="18" charset="0"/>
        <a:buChar char="•"/>
        <a:defRPr sz="2000">
          <a:solidFill>
            <a:srgbClr val="000000"/>
          </a:solidFill>
          <a:latin typeface="+mn-lt"/>
          <a:ea typeface="+mn-ea"/>
          <a:cs typeface="+mn-cs"/>
        </a:defRPr>
      </a:lvl3pPr>
      <a:lvl4pPr marL="1600200" indent="-228600" algn="l" defTabSz="457200" rtl="0" eaLnBrk="0" fontAlgn="base" hangingPunct="0">
        <a:lnSpc>
          <a:spcPct val="98000"/>
        </a:lnSpc>
        <a:spcBef>
          <a:spcPct val="0"/>
        </a:spcBef>
        <a:spcAft>
          <a:spcPts val="575"/>
        </a:spcAft>
        <a:buClr>
          <a:srgbClr val="000000"/>
        </a:buClr>
        <a:buSzPct val="100000"/>
        <a:buFont typeface="Times New Roman" pitchFamily="18" charset="0"/>
        <a:buChar char="–"/>
        <a:defRPr sz="2000">
          <a:solidFill>
            <a:srgbClr val="000000"/>
          </a:solidFill>
          <a:latin typeface="+mn-lt"/>
          <a:ea typeface="+mn-ea"/>
          <a:cs typeface="+mn-cs"/>
        </a:defRPr>
      </a:lvl4pPr>
      <a:lvl5pPr marL="2057400" indent="-228600" algn="l" defTabSz="457200" rtl="0" eaLnBrk="0" fontAlgn="base" hangingPunct="0">
        <a:lnSpc>
          <a:spcPct val="98000"/>
        </a:lnSpc>
        <a:spcBef>
          <a:spcPct val="0"/>
        </a:spcBef>
        <a:spcAft>
          <a:spcPts val="288"/>
        </a:spcAft>
        <a:buClr>
          <a:srgbClr val="000000"/>
        </a:buClr>
        <a:buSzPct val="100000"/>
        <a:buFont typeface="Times New Roman" pitchFamily="18" charset="0"/>
        <a:buChar char="»"/>
        <a:defRPr sz="2000">
          <a:solidFill>
            <a:srgbClr val="000000"/>
          </a:solidFill>
          <a:latin typeface="+mn-lt"/>
          <a:ea typeface="+mn-ea"/>
          <a:cs typeface="+mn-cs"/>
        </a:defRPr>
      </a:lvl5pPr>
      <a:lvl6pPr marL="2514600" indent="-228600" algn="l" defTabSz="457200" rtl="0" fontAlgn="base">
        <a:lnSpc>
          <a:spcPct val="98000"/>
        </a:lnSpc>
        <a:spcBef>
          <a:spcPct val="0"/>
        </a:spcBef>
        <a:spcAft>
          <a:spcPts val="288"/>
        </a:spcAft>
        <a:buClr>
          <a:srgbClr val="000000"/>
        </a:buClr>
        <a:buSzPct val="100000"/>
        <a:buFont typeface="Times New Roman" pitchFamily="18" charset="0"/>
        <a:defRPr sz="2000">
          <a:solidFill>
            <a:srgbClr val="000000"/>
          </a:solidFill>
          <a:latin typeface="+mn-lt"/>
          <a:ea typeface="+mn-ea"/>
          <a:cs typeface="+mn-cs"/>
        </a:defRPr>
      </a:lvl6pPr>
      <a:lvl7pPr marL="2971800" indent="-228600" algn="l" defTabSz="457200" rtl="0" fontAlgn="base">
        <a:lnSpc>
          <a:spcPct val="98000"/>
        </a:lnSpc>
        <a:spcBef>
          <a:spcPct val="0"/>
        </a:spcBef>
        <a:spcAft>
          <a:spcPts val="288"/>
        </a:spcAft>
        <a:buClr>
          <a:srgbClr val="000000"/>
        </a:buClr>
        <a:buSzPct val="100000"/>
        <a:buFont typeface="Times New Roman" pitchFamily="18" charset="0"/>
        <a:defRPr sz="2000">
          <a:solidFill>
            <a:srgbClr val="000000"/>
          </a:solidFill>
          <a:latin typeface="+mn-lt"/>
          <a:ea typeface="+mn-ea"/>
          <a:cs typeface="+mn-cs"/>
        </a:defRPr>
      </a:lvl7pPr>
      <a:lvl8pPr marL="3429000" indent="-228600" algn="l" defTabSz="457200" rtl="0" fontAlgn="base">
        <a:lnSpc>
          <a:spcPct val="98000"/>
        </a:lnSpc>
        <a:spcBef>
          <a:spcPct val="0"/>
        </a:spcBef>
        <a:spcAft>
          <a:spcPts val="288"/>
        </a:spcAft>
        <a:buClr>
          <a:srgbClr val="000000"/>
        </a:buClr>
        <a:buSzPct val="100000"/>
        <a:buFont typeface="Times New Roman" pitchFamily="18" charset="0"/>
        <a:defRPr sz="2000">
          <a:solidFill>
            <a:srgbClr val="000000"/>
          </a:solidFill>
          <a:latin typeface="+mn-lt"/>
          <a:ea typeface="+mn-ea"/>
          <a:cs typeface="+mn-cs"/>
        </a:defRPr>
      </a:lvl8pPr>
      <a:lvl9pPr marL="3886200" indent="-228600" algn="l" defTabSz="457200" rtl="0" fontAlgn="base">
        <a:lnSpc>
          <a:spcPct val="98000"/>
        </a:lnSpc>
        <a:spcBef>
          <a:spcPct val="0"/>
        </a:spcBef>
        <a:spcAft>
          <a:spcPts val="288"/>
        </a:spcAft>
        <a:buClr>
          <a:srgbClr val="000000"/>
        </a:buClr>
        <a:buSzPct val="100000"/>
        <a:buFont typeface="Times New Roman" pitchFamily="18" charset="0"/>
        <a:defRPr sz="20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AutoShape 1"/>
          <p:cNvSpPr>
            <a:spLocks noChangeArrowheads="1"/>
          </p:cNvSpPr>
          <p:nvPr/>
        </p:nvSpPr>
        <p:spPr bwMode="auto">
          <a:xfrm>
            <a:off x="8316913" y="6021388"/>
            <a:ext cx="1281112" cy="1281112"/>
          </a:xfrm>
          <a:prstGeom prst="star8">
            <a:avLst>
              <a:gd name="adj" fmla="val 38426"/>
            </a:avLst>
          </a:prstGeom>
          <a:solidFill>
            <a:srgbClr val="FE7B23"/>
          </a:solidFill>
          <a:ln w="25560">
            <a:solidFill>
              <a:srgbClr val="FE7B23"/>
            </a:solidFill>
            <a:round/>
            <a:headEnd/>
            <a:tailEnd/>
          </a:ln>
        </p:spPr>
        <p:txBody>
          <a:bodyPr wrap="none" anchor="ctr"/>
          <a:lstStyle/>
          <a:p>
            <a:pPr>
              <a:defRPr/>
            </a:pPr>
            <a:endParaRPr lang="pl-PL"/>
          </a:p>
        </p:txBody>
      </p:sp>
      <p:sp>
        <p:nvSpPr>
          <p:cNvPr id="2051" name="Rectangle 2"/>
          <p:cNvSpPr>
            <a:spLocks noChangeArrowheads="1"/>
          </p:cNvSpPr>
          <p:nvPr/>
        </p:nvSpPr>
        <p:spPr bwMode="auto">
          <a:xfrm>
            <a:off x="900113" y="1052513"/>
            <a:ext cx="8243887" cy="71437"/>
          </a:xfrm>
          <a:prstGeom prst="rect">
            <a:avLst/>
          </a:prstGeom>
          <a:solidFill>
            <a:srgbClr val="745E8C"/>
          </a:solidFill>
          <a:ln w="25560">
            <a:solidFill>
              <a:srgbClr val="745E8C"/>
            </a:solidFill>
            <a:round/>
            <a:headEnd/>
            <a:tailEnd/>
          </a:ln>
        </p:spPr>
        <p:txBody>
          <a:bodyPr wrap="none" anchor="ctr"/>
          <a:lstStyle/>
          <a:p>
            <a:pPr>
              <a:defRPr/>
            </a:pPr>
            <a:endParaRPr lang="pl-PL"/>
          </a:p>
        </p:txBody>
      </p:sp>
      <p:sp>
        <p:nvSpPr>
          <p:cNvPr id="2052" name="Rectangle 3"/>
          <p:cNvSpPr>
            <a:spLocks noChangeArrowheads="1"/>
          </p:cNvSpPr>
          <p:nvPr/>
        </p:nvSpPr>
        <p:spPr bwMode="auto">
          <a:xfrm>
            <a:off x="0" y="1052513"/>
            <a:ext cx="755650" cy="71437"/>
          </a:xfrm>
          <a:prstGeom prst="rect">
            <a:avLst/>
          </a:prstGeom>
          <a:solidFill>
            <a:srgbClr val="FE7B23"/>
          </a:solidFill>
          <a:ln w="25560">
            <a:solidFill>
              <a:srgbClr val="FE7B23"/>
            </a:solidFill>
            <a:round/>
            <a:headEnd/>
            <a:tailEnd/>
          </a:ln>
        </p:spPr>
        <p:txBody>
          <a:bodyPr wrap="none" anchor="ctr"/>
          <a:lstStyle/>
          <a:p>
            <a:pPr>
              <a:defRPr/>
            </a:pPr>
            <a:endParaRPr lang="pl-PL"/>
          </a:p>
        </p:txBody>
      </p:sp>
      <p:pic>
        <p:nvPicPr>
          <p:cNvPr id="3077" name="Picture 4"/>
          <p:cNvPicPr>
            <a:picLocks noChangeAspect="1" noChangeArrowheads="1"/>
          </p:cNvPicPr>
          <p:nvPr/>
        </p:nvPicPr>
        <p:blipFill>
          <a:blip r:embed="rId13"/>
          <a:srcRect/>
          <a:stretch>
            <a:fillRect/>
          </a:stretch>
        </p:blipFill>
        <p:spPr bwMode="auto">
          <a:xfrm>
            <a:off x="6661150" y="115888"/>
            <a:ext cx="2085975" cy="846137"/>
          </a:xfrm>
          <a:prstGeom prst="rect">
            <a:avLst/>
          </a:prstGeom>
          <a:noFill/>
          <a:ln w="9525">
            <a:noFill/>
            <a:round/>
            <a:headEnd/>
            <a:tailEnd/>
          </a:ln>
        </p:spPr>
      </p:pic>
      <p:sp>
        <p:nvSpPr>
          <p:cNvPr id="2054" name="Rectangle 5"/>
          <p:cNvSpPr>
            <a:spLocks noChangeArrowheads="1"/>
          </p:cNvSpPr>
          <p:nvPr/>
        </p:nvSpPr>
        <p:spPr bwMode="auto">
          <a:xfrm>
            <a:off x="8532813" y="6434138"/>
            <a:ext cx="611187" cy="303212"/>
          </a:xfrm>
          <a:prstGeom prst="rect">
            <a:avLst/>
          </a:prstGeom>
          <a:noFill/>
          <a:ln w="9525">
            <a:noFill/>
            <a:round/>
            <a:headEnd/>
            <a:tailEnd/>
          </a:ln>
        </p:spPr>
        <p:txBody>
          <a:bodyPr lIns="90000" tIns="45000" rIns="90000" bIns="45000">
            <a:spAutoFit/>
          </a:bodyPr>
          <a:lstStyle/>
          <a:p>
            <a:pPr algn="ctr" hangingPunct="1">
              <a:lnSpc>
                <a:spcPct val="100000"/>
              </a:lnSpc>
              <a:defRPr/>
            </a:pPr>
            <a:fld id="{70898E4A-0A00-4930-99CE-2C3F27B6A1FC}" type="slidenum">
              <a:rPr lang="en-US" sz="1400" b="1">
                <a:solidFill>
                  <a:srgbClr val="FFFFFF"/>
                </a:solidFill>
              </a:rPr>
              <a:pPr algn="ctr" hangingPunct="1">
                <a:lnSpc>
                  <a:spcPct val="100000"/>
                </a:lnSpc>
                <a:defRPr/>
              </a:pPr>
              <a:t>‹#›</a:t>
            </a:fld>
            <a:endParaRPr lang="en-US" sz="1400" b="1">
              <a:solidFill>
                <a:srgbClr val="FFFFFF"/>
              </a:solidFill>
            </a:endParaRPr>
          </a:p>
        </p:txBody>
      </p:sp>
      <p:sp>
        <p:nvSpPr>
          <p:cNvPr id="2055" name="Rectangle 6"/>
          <p:cNvSpPr>
            <a:spLocks noChangeArrowheads="1"/>
          </p:cNvSpPr>
          <p:nvPr/>
        </p:nvSpPr>
        <p:spPr bwMode="auto">
          <a:xfrm>
            <a:off x="0" y="6237288"/>
            <a:ext cx="8243888" cy="71437"/>
          </a:xfrm>
          <a:prstGeom prst="rect">
            <a:avLst/>
          </a:prstGeom>
          <a:solidFill>
            <a:srgbClr val="745E8C"/>
          </a:solidFill>
          <a:ln w="25560">
            <a:solidFill>
              <a:srgbClr val="745E8C"/>
            </a:solidFill>
            <a:round/>
            <a:headEnd/>
            <a:tailEnd/>
          </a:ln>
        </p:spPr>
        <p:txBody>
          <a:bodyPr wrap="none" anchor="ctr"/>
          <a:lstStyle/>
          <a:p>
            <a:pPr>
              <a:defRPr/>
            </a:pPr>
            <a:endParaRPr lang="pl-PL"/>
          </a:p>
        </p:txBody>
      </p:sp>
      <p:sp>
        <p:nvSpPr>
          <p:cNvPr id="3080" name="Rectangle 7"/>
          <p:cNvSpPr>
            <a:spLocks noGrp="1" noChangeArrowheads="1"/>
          </p:cNvSpPr>
          <p:nvPr>
            <p:ph type="title"/>
          </p:nvPr>
        </p:nvSpPr>
        <p:spPr bwMode="auto">
          <a:xfrm>
            <a:off x="468313" y="188913"/>
            <a:ext cx="6191250" cy="717550"/>
          </a:xfrm>
          <a:prstGeom prst="rect">
            <a:avLst/>
          </a:prstGeom>
          <a:noFill/>
          <a:ln w="9525">
            <a:noFill/>
            <a:round/>
            <a:headEnd/>
            <a:tailEnd/>
          </a:ln>
        </p:spPr>
        <p:txBody>
          <a:bodyPr vert="horz" wrap="square" lIns="91440" tIns="45720" rIns="91440" bIns="45720" numCol="1" anchor="ctr" anchorCtr="0" compatLnSpc="1">
            <a:prstTxWarp prst="textNoShape">
              <a:avLst/>
            </a:prstTxWarp>
          </a:bodyPr>
          <a:lstStyle/>
          <a:p>
            <a:pPr lvl="0"/>
            <a:r>
              <a:rPr lang="en-GB" smtClean="0"/>
              <a:t>Click to edit the title text formatTitelmasterformat</a:t>
            </a:r>
          </a:p>
        </p:txBody>
      </p:sp>
      <p:sp>
        <p:nvSpPr>
          <p:cNvPr id="3081" name="Rectangle 8"/>
          <p:cNvSpPr>
            <a:spLocks noGrp="1" noChangeArrowheads="1"/>
          </p:cNvSpPr>
          <p:nvPr>
            <p:ph type="body" idx="1"/>
          </p:nvPr>
        </p:nvSpPr>
        <p:spPr bwMode="auto">
          <a:xfrm>
            <a:off x="457200" y="1339850"/>
            <a:ext cx="8228013" cy="4678363"/>
          </a:xfrm>
          <a:prstGeom prst="rect">
            <a:avLst/>
          </a:prstGeom>
          <a:noFill/>
          <a:ln w="9525">
            <a:noFill/>
            <a:round/>
            <a:headEnd/>
            <a:tailEnd/>
          </a:ln>
        </p:spPr>
        <p:txBody>
          <a:bodyPr vert="horz" wrap="square" lIns="91440" tIns="45720" rIns="91440" bIns="4572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0"/>
            <a:r>
              <a:rPr lang="en-GB" smtClean="0"/>
              <a:t>Ninth Outline LevelTextmasterformate durch Klicken bearbeiten</a:t>
            </a:r>
          </a:p>
          <a:p>
            <a:pPr lvl="1"/>
            <a:r>
              <a:rPr lang="en-GB" smtClean="0"/>
              <a:t>Zweite Ebene</a:t>
            </a:r>
          </a:p>
          <a:p>
            <a:pPr lvl="1"/>
            <a:r>
              <a:rPr lang="en-GB" smtClean="0"/>
              <a:t>Dritte Ebene</a:t>
            </a:r>
          </a:p>
          <a:p>
            <a:pPr lvl="2"/>
            <a:r>
              <a:rPr lang="en-GB" smtClean="0"/>
              <a:t>Vierte Ebene</a:t>
            </a:r>
          </a:p>
          <a:p>
            <a:pPr lvl="3"/>
            <a:r>
              <a:rPr lang="en-GB" smtClean="0"/>
              <a:t>Fünfte Ebene</a:t>
            </a:r>
          </a:p>
        </p:txBody>
      </p:sp>
      <p:sp>
        <p:nvSpPr>
          <p:cNvPr id="3" name="Rectangle 9"/>
          <p:cNvSpPr>
            <a:spLocks noGrp="1" noChangeArrowheads="1"/>
          </p:cNvSpPr>
          <p:nvPr>
            <p:ph type="ftr"/>
          </p:nvPr>
        </p:nvSpPr>
        <p:spPr bwMode="auto">
          <a:xfrm>
            <a:off x="468313" y="6453188"/>
            <a:ext cx="8207375" cy="266700"/>
          </a:xfrm>
          <a:prstGeom prst="rect">
            <a:avLst/>
          </a:prstGeom>
          <a:noFill/>
          <a:ln w="9525">
            <a:noFill/>
            <a:round/>
            <a:headEnd/>
            <a:tailEnd/>
          </a:ln>
          <a:effectLst/>
        </p:spPr>
        <p:txBody>
          <a:bodyPr vert="horz" wrap="square" lIns="91440" tIns="45720" rIns="91440" bIns="45720" numCol="1" anchor="ctr" anchorCtr="0" compatLnSpc="1">
            <a:prstTxWarp prst="textNoShape">
              <a:avLst/>
            </a:prstTxWarp>
          </a:bodyPr>
          <a:lstStyle>
            <a:lvl1pPr hangingPunct="1">
              <a:lnSpc>
                <a:spcPct val="100000"/>
              </a:lnSpc>
              <a:buFont typeface="Times New Roman" pitchFamily="18" charset="0"/>
              <a:buNone/>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000000"/>
                </a:solidFill>
                <a:latin typeface="Arial" pitchFamily="34" charset="0"/>
                <a:ea typeface="+mn-ea"/>
                <a:cs typeface="DejaVu Sans" pitchFamily="34" charset="0"/>
              </a:defRPr>
            </a:lvl1pPr>
          </a:lstStyle>
          <a:p>
            <a:pPr>
              <a:defRPr/>
            </a:pPr>
            <a:r>
              <a:rPr lang="en-US"/>
              <a:t>Mapper Project</a:t>
            </a:r>
          </a:p>
        </p:txBody>
      </p:sp>
    </p:spTree>
  </p:cSld>
  <p:clrMap bg1="lt1" tx1="dk1" bg2="lt2" tx2="dk2" accent1="accent1" accent2="accent2" accent3="accent3" accent4="accent4" accent5="accent5" accent6="accent6" hlink="hlink" folHlink="folHlink"/>
  <p:sldLayoutIdLst>
    <p:sldLayoutId id="2147484566" r:id="rId1"/>
    <p:sldLayoutId id="2147484581" r:id="rId2"/>
    <p:sldLayoutId id="2147484582" r:id="rId3"/>
    <p:sldLayoutId id="2147484583" r:id="rId4"/>
    <p:sldLayoutId id="2147484584" r:id="rId5"/>
    <p:sldLayoutId id="2147484585" r:id="rId6"/>
    <p:sldLayoutId id="2147484586" r:id="rId7"/>
    <p:sldLayoutId id="2147484587" r:id="rId8"/>
    <p:sldLayoutId id="2147484567" r:id="rId9"/>
    <p:sldLayoutId id="2147484568" r:id="rId10"/>
    <p:sldLayoutId id="2147484569" r:id="rId11"/>
  </p:sldLayoutIdLst>
  <p:hf sldNum="0" hdr="0" dt="0"/>
  <p:txStyles>
    <p:titleStyle>
      <a:lvl1pPr algn="l" defTabSz="457200" rtl="0" eaLnBrk="0" fontAlgn="base" hangingPunct="0">
        <a:lnSpc>
          <a:spcPct val="98000"/>
        </a:lnSpc>
        <a:spcBef>
          <a:spcPct val="0"/>
        </a:spcBef>
        <a:spcAft>
          <a:spcPct val="0"/>
        </a:spcAft>
        <a:buClr>
          <a:srgbClr val="000000"/>
        </a:buClr>
        <a:buSzPct val="100000"/>
        <a:buFont typeface="Times New Roman" pitchFamily="18" charset="0"/>
        <a:defRPr sz="4400">
          <a:solidFill>
            <a:srgbClr val="000000"/>
          </a:solidFill>
          <a:latin typeface="+mj-lt"/>
          <a:ea typeface="+mj-ea"/>
          <a:cs typeface="+mj-cs"/>
        </a:defRPr>
      </a:lvl1pPr>
      <a:lvl2pPr algn="l" defTabSz="457200" rtl="0" eaLnBrk="0" fontAlgn="base" hangingPunct="0">
        <a:lnSpc>
          <a:spcPct val="98000"/>
        </a:lnSpc>
        <a:spcBef>
          <a:spcPct val="0"/>
        </a:spcBef>
        <a:spcAft>
          <a:spcPct val="0"/>
        </a:spcAft>
        <a:buClr>
          <a:srgbClr val="000000"/>
        </a:buClr>
        <a:buSzPct val="100000"/>
        <a:buFont typeface="Times New Roman" pitchFamily="18" charset="0"/>
        <a:defRPr sz="4400">
          <a:solidFill>
            <a:srgbClr val="000000"/>
          </a:solidFill>
          <a:latin typeface="Calibri" pitchFamily="34" charset="0"/>
          <a:ea typeface="WenQuanYi Micro Hei" charset="0"/>
          <a:cs typeface="WenQuanYi Micro Hei" charset="0"/>
        </a:defRPr>
      </a:lvl2pPr>
      <a:lvl3pPr algn="l" defTabSz="457200" rtl="0" eaLnBrk="0" fontAlgn="base" hangingPunct="0">
        <a:lnSpc>
          <a:spcPct val="98000"/>
        </a:lnSpc>
        <a:spcBef>
          <a:spcPct val="0"/>
        </a:spcBef>
        <a:spcAft>
          <a:spcPct val="0"/>
        </a:spcAft>
        <a:buClr>
          <a:srgbClr val="000000"/>
        </a:buClr>
        <a:buSzPct val="100000"/>
        <a:buFont typeface="Times New Roman" pitchFamily="18" charset="0"/>
        <a:defRPr sz="4400">
          <a:solidFill>
            <a:srgbClr val="000000"/>
          </a:solidFill>
          <a:latin typeface="Calibri" pitchFamily="34" charset="0"/>
          <a:ea typeface="WenQuanYi Micro Hei" charset="0"/>
          <a:cs typeface="WenQuanYi Micro Hei" charset="0"/>
        </a:defRPr>
      </a:lvl3pPr>
      <a:lvl4pPr algn="l" defTabSz="457200" rtl="0" eaLnBrk="0" fontAlgn="base" hangingPunct="0">
        <a:lnSpc>
          <a:spcPct val="98000"/>
        </a:lnSpc>
        <a:spcBef>
          <a:spcPct val="0"/>
        </a:spcBef>
        <a:spcAft>
          <a:spcPct val="0"/>
        </a:spcAft>
        <a:buClr>
          <a:srgbClr val="000000"/>
        </a:buClr>
        <a:buSzPct val="100000"/>
        <a:buFont typeface="Times New Roman" pitchFamily="18" charset="0"/>
        <a:defRPr sz="4400">
          <a:solidFill>
            <a:srgbClr val="000000"/>
          </a:solidFill>
          <a:latin typeface="Calibri" pitchFamily="34" charset="0"/>
          <a:ea typeface="WenQuanYi Micro Hei" charset="0"/>
          <a:cs typeface="WenQuanYi Micro Hei" charset="0"/>
        </a:defRPr>
      </a:lvl4pPr>
      <a:lvl5pPr algn="l" defTabSz="457200" rtl="0" eaLnBrk="0" fontAlgn="base" hangingPunct="0">
        <a:lnSpc>
          <a:spcPct val="98000"/>
        </a:lnSpc>
        <a:spcBef>
          <a:spcPct val="0"/>
        </a:spcBef>
        <a:spcAft>
          <a:spcPct val="0"/>
        </a:spcAft>
        <a:buClr>
          <a:srgbClr val="000000"/>
        </a:buClr>
        <a:buSzPct val="100000"/>
        <a:buFont typeface="Times New Roman" pitchFamily="18" charset="0"/>
        <a:defRPr sz="4400">
          <a:solidFill>
            <a:srgbClr val="000000"/>
          </a:solidFill>
          <a:latin typeface="Calibri" pitchFamily="34" charset="0"/>
          <a:ea typeface="WenQuanYi Micro Hei" charset="0"/>
          <a:cs typeface="WenQuanYi Micro Hei" charset="0"/>
        </a:defRPr>
      </a:lvl5pPr>
      <a:lvl6pPr marL="2514600" indent="-228600" algn="l" defTabSz="457200" rtl="0" fontAlgn="base">
        <a:lnSpc>
          <a:spcPct val="98000"/>
        </a:lnSpc>
        <a:spcBef>
          <a:spcPct val="0"/>
        </a:spcBef>
        <a:spcAft>
          <a:spcPct val="0"/>
        </a:spcAft>
        <a:buClr>
          <a:srgbClr val="000000"/>
        </a:buClr>
        <a:buSzPct val="100000"/>
        <a:buFont typeface="Times New Roman" pitchFamily="18" charset="0"/>
        <a:defRPr>
          <a:solidFill>
            <a:srgbClr val="000000"/>
          </a:solidFill>
          <a:latin typeface="Calibri" pitchFamily="34" charset="0"/>
          <a:ea typeface="WenQuanYi Micro Hei" charset="0"/>
          <a:cs typeface="WenQuanYi Micro Hei" charset="0"/>
        </a:defRPr>
      </a:lvl6pPr>
      <a:lvl7pPr marL="2971800" indent="-228600" algn="l" defTabSz="457200" rtl="0" fontAlgn="base">
        <a:lnSpc>
          <a:spcPct val="98000"/>
        </a:lnSpc>
        <a:spcBef>
          <a:spcPct val="0"/>
        </a:spcBef>
        <a:spcAft>
          <a:spcPct val="0"/>
        </a:spcAft>
        <a:buClr>
          <a:srgbClr val="000000"/>
        </a:buClr>
        <a:buSzPct val="100000"/>
        <a:buFont typeface="Times New Roman" pitchFamily="18" charset="0"/>
        <a:defRPr>
          <a:solidFill>
            <a:srgbClr val="000000"/>
          </a:solidFill>
          <a:latin typeface="Calibri" pitchFamily="34" charset="0"/>
          <a:ea typeface="WenQuanYi Micro Hei" charset="0"/>
          <a:cs typeface="WenQuanYi Micro Hei" charset="0"/>
        </a:defRPr>
      </a:lvl7pPr>
      <a:lvl8pPr marL="3429000" indent="-228600" algn="l" defTabSz="457200" rtl="0" fontAlgn="base">
        <a:lnSpc>
          <a:spcPct val="98000"/>
        </a:lnSpc>
        <a:spcBef>
          <a:spcPct val="0"/>
        </a:spcBef>
        <a:spcAft>
          <a:spcPct val="0"/>
        </a:spcAft>
        <a:buClr>
          <a:srgbClr val="000000"/>
        </a:buClr>
        <a:buSzPct val="100000"/>
        <a:buFont typeface="Times New Roman" pitchFamily="18" charset="0"/>
        <a:defRPr>
          <a:solidFill>
            <a:srgbClr val="000000"/>
          </a:solidFill>
          <a:latin typeface="Calibri" pitchFamily="34" charset="0"/>
          <a:ea typeface="WenQuanYi Micro Hei" charset="0"/>
          <a:cs typeface="WenQuanYi Micro Hei" charset="0"/>
        </a:defRPr>
      </a:lvl8pPr>
      <a:lvl9pPr marL="3886200" indent="-228600" algn="l" defTabSz="457200" rtl="0" fontAlgn="base">
        <a:lnSpc>
          <a:spcPct val="98000"/>
        </a:lnSpc>
        <a:spcBef>
          <a:spcPct val="0"/>
        </a:spcBef>
        <a:spcAft>
          <a:spcPct val="0"/>
        </a:spcAft>
        <a:buClr>
          <a:srgbClr val="000000"/>
        </a:buClr>
        <a:buSzPct val="100000"/>
        <a:buFont typeface="Times New Roman" pitchFamily="18" charset="0"/>
        <a:defRPr>
          <a:solidFill>
            <a:srgbClr val="000000"/>
          </a:solidFill>
          <a:latin typeface="Calibri" pitchFamily="34" charset="0"/>
          <a:ea typeface="WenQuanYi Micro Hei" charset="0"/>
          <a:cs typeface="WenQuanYi Micro Hei" charset="0"/>
        </a:defRPr>
      </a:lvl9pPr>
    </p:titleStyle>
    <p:bodyStyle>
      <a:lvl1pPr marL="342900" indent="-342900" algn="l" defTabSz="457200" rtl="0" eaLnBrk="0" fontAlgn="base" hangingPunct="0">
        <a:lnSpc>
          <a:spcPct val="93000"/>
        </a:lnSpc>
        <a:spcBef>
          <a:spcPct val="0"/>
        </a:spcBef>
        <a:spcAft>
          <a:spcPts val="1425"/>
        </a:spcAft>
        <a:buClr>
          <a:srgbClr val="000000"/>
        </a:buClr>
        <a:buSzPct val="100000"/>
        <a:buFont typeface="Times New Roman" pitchFamily="18" charset="0"/>
        <a:buChar char="•"/>
        <a:defRPr sz="3200">
          <a:solidFill>
            <a:srgbClr val="000000"/>
          </a:solidFill>
          <a:latin typeface="+mn-lt"/>
          <a:ea typeface="+mn-ea"/>
          <a:cs typeface="+mn-cs"/>
        </a:defRPr>
      </a:lvl1pPr>
      <a:lvl2pPr marL="742950" indent="-285750" algn="l" defTabSz="457200" rtl="0" eaLnBrk="0" fontAlgn="base" hangingPunct="0">
        <a:lnSpc>
          <a:spcPct val="93000"/>
        </a:lnSpc>
        <a:spcBef>
          <a:spcPct val="0"/>
        </a:spcBef>
        <a:spcAft>
          <a:spcPts val="1138"/>
        </a:spcAft>
        <a:buClr>
          <a:srgbClr val="000000"/>
        </a:buClr>
        <a:buSzPct val="100000"/>
        <a:buFont typeface="Times New Roman" pitchFamily="18" charset="0"/>
        <a:buChar char="–"/>
        <a:defRPr sz="2400">
          <a:solidFill>
            <a:srgbClr val="000000"/>
          </a:solidFill>
          <a:latin typeface="+mn-lt"/>
          <a:ea typeface="+mn-ea"/>
          <a:cs typeface="+mn-cs"/>
        </a:defRPr>
      </a:lvl2pPr>
      <a:lvl3pPr marL="1143000" indent="-228600" algn="l" defTabSz="457200" rtl="0" eaLnBrk="0" fontAlgn="base" hangingPunct="0">
        <a:lnSpc>
          <a:spcPct val="93000"/>
        </a:lnSpc>
        <a:spcBef>
          <a:spcPct val="0"/>
        </a:spcBef>
        <a:spcAft>
          <a:spcPts val="850"/>
        </a:spcAft>
        <a:buClr>
          <a:srgbClr val="000000"/>
        </a:buClr>
        <a:buSzPct val="100000"/>
        <a:buFont typeface="Times New Roman" pitchFamily="18" charset="0"/>
        <a:buChar char="•"/>
        <a:defRPr sz="2000">
          <a:solidFill>
            <a:srgbClr val="000000"/>
          </a:solidFill>
          <a:latin typeface="+mn-lt"/>
          <a:ea typeface="+mn-ea"/>
          <a:cs typeface="+mn-cs"/>
        </a:defRPr>
      </a:lvl3pPr>
      <a:lvl4pPr marL="1600200" indent="-228600" algn="l" defTabSz="457200" rtl="0" eaLnBrk="0" fontAlgn="base" hangingPunct="0">
        <a:lnSpc>
          <a:spcPct val="93000"/>
        </a:lnSpc>
        <a:spcBef>
          <a:spcPct val="0"/>
        </a:spcBef>
        <a:spcAft>
          <a:spcPts val="575"/>
        </a:spcAft>
        <a:buClr>
          <a:srgbClr val="000000"/>
        </a:buClr>
        <a:buSzPct val="100000"/>
        <a:buFont typeface="Times New Roman" pitchFamily="18" charset="0"/>
        <a:buChar char="–"/>
        <a:defRPr sz="2000">
          <a:solidFill>
            <a:srgbClr val="000000"/>
          </a:solidFill>
          <a:latin typeface="+mn-lt"/>
          <a:ea typeface="+mn-ea"/>
          <a:cs typeface="+mn-cs"/>
        </a:defRPr>
      </a:lvl4pPr>
      <a:lvl5pPr marL="2057400" indent="-228600" algn="l" defTabSz="457200" rtl="0" eaLnBrk="0" fontAlgn="base" hangingPunct="0">
        <a:lnSpc>
          <a:spcPct val="93000"/>
        </a:lnSpc>
        <a:spcBef>
          <a:spcPct val="0"/>
        </a:spcBef>
        <a:spcAft>
          <a:spcPts val="288"/>
        </a:spcAft>
        <a:buClr>
          <a:srgbClr val="000000"/>
        </a:buClr>
        <a:buSzPct val="100000"/>
        <a:buFont typeface="Times New Roman" pitchFamily="18" charset="0"/>
        <a:buChar char="»"/>
        <a:defRPr sz="2000">
          <a:solidFill>
            <a:srgbClr val="000000"/>
          </a:solidFill>
          <a:latin typeface="+mn-lt"/>
          <a:ea typeface="+mn-ea"/>
          <a:cs typeface="+mn-cs"/>
        </a:defRPr>
      </a:lvl5pPr>
      <a:lvl6pPr marL="2514600" indent="-228600" algn="l" defTabSz="457200" rtl="0" fontAlgn="base">
        <a:lnSpc>
          <a:spcPct val="93000"/>
        </a:lnSpc>
        <a:spcBef>
          <a:spcPct val="0"/>
        </a:spcBef>
        <a:spcAft>
          <a:spcPts val="288"/>
        </a:spcAft>
        <a:buClr>
          <a:srgbClr val="000000"/>
        </a:buClr>
        <a:buSzPct val="100000"/>
        <a:buFont typeface="Times New Roman" pitchFamily="18" charset="0"/>
        <a:defRPr sz="2000">
          <a:solidFill>
            <a:srgbClr val="000000"/>
          </a:solidFill>
          <a:latin typeface="+mn-lt"/>
          <a:ea typeface="+mn-ea"/>
          <a:cs typeface="+mn-cs"/>
        </a:defRPr>
      </a:lvl6pPr>
      <a:lvl7pPr marL="2971800" indent="-228600" algn="l" defTabSz="457200" rtl="0" fontAlgn="base">
        <a:lnSpc>
          <a:spcPct val="93000"/>
        </a:lnSpc>
        <a:spcBef>
          <a:spcPct val="0"/>
        </a:spcBef>
        <a:spcAft>
          <a:spcPts val="288"/>
        </a:spcAft>
        <a:buClr>
          <a:srgbClr val="000000"/>
        </a:buClr>
        <a:buSzPct val="100000"/>
        <a:buFont typeface="Times New Roman" pitchFamily="18" charset="0"/>
        <a:defRPr sz="2000">
          <a:solidFill>
            <a:srgbClr val="000000"/>
          </a:solidFill>
          <a:latin typeface="+mn-lt"/>
          <a:ea typeface="+mn-ea"/>
          <a:cs typeface="+mn-cs"/>
        </a:defRPr>
      </a:lvl7pPr>
      <a:lvl8pPr marL="3429000" indent="-228600" algn="l" defTabSz="457200" rtl="0" fontAlgn="base">
        <a:lnSpc>
          <a:spcPct val="93000"/>
        </a:lnSpc>
        <a:spcBef>
          <a:spcPct val="0"/>
        </a:spcBef>
        <a:spcAft>
          <a:spcPts val="288"/>
        </a:spcAft>
        <a:buClr>
          <a:srgbClr val="000000"/>
        </a:buClr>
        <a:buSzPct val="100000"/>
        <a:buFont typeface="Times New Roman" pitchFamily="18" charset="0"/>
        <a:defRPr sz="2000">
          <a:solidFill>
            <a:srgbClr val="000000"/>
          </a:solidFill>
          <a:latin typeface="+mn-lt"/>
          <a:ea typeface="+mn-ea"/>
          <a:cs typeface="+mn-cs"/>
        </a:defRPr>
      </a:lvl8pPr>
      <a:lvl9pPr marL="3886200" indent="-228600" algn="l" defTabSz="457200" rtl="0" fontAlgn="base">
        <a:lnSpc>
          <a:spcPct val="93000"/>
        </a:lnSpc>
        <a:spcBef>
          <a:spcPct val="0"/>
        </a:spcBef>
        <a:spcAft>
          <a:spcPts val="288"/>
        </a:spcAft>
        <a:buClr>
          <a:srgbClr val="000000"/>
        </a:buClr>
        <a:buSzPct val="100000"/>
        <a:buFont typeface="Times New Roman" pitchFamily="18" charset="0"/>
        <a:defRPr sz="20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1.png"/><Relationship Id="rId5" Type="http://schemas.openxmlformats.org/officeDocument/2006/relationships/image" Target="../media/image23.pn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image" Target="../media/image29.png"/><Relationship Id="rId1" Type="http://schemas.openxmlformats.org/officeDocument/2006/relationships/slideLayout" Target="../slideLayouts/slideLayout1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jpe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4.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4.wmf"/></Relationships>
</file>

<file path=ppt/slides/_rels/slide18.xml.rels><?xml version="1.0" encoding="UTF-8" standalone="yes"?>
<Relationships xmlns="http://schemas.openxmlformats.org/package/2006/relationships"><Relationship Id="rId3" Type="http://schemas.openxmlformats.org/officeDocument/2006/relationships/image" Target="http://www.mapper-project.eu/c/wiki/get_page_attachment?p_l_id=10601&amp;nodeId=10532&amp;title=GridSpaceExperimentWorkbench&amp;fileName=GridSpaceExperimentWorkbench/mml-vs-xmml-vs-gmml.png" TargetMode="External"/><Relationship Id="rId2" Type="http://schemas.openxmlformats.org/officeDocument/2006/relationships/image" Target="../media/image55.png"/><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wmf"/><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14.xml"/><Relationship Id="rId6" Type="http://schemas.openxmlformats.org/officeDocument/2006/relationships/image" Target="../media/image69.jpe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4.xml"/><Relationship Id="rId6" Type="http://schemas.openxmlformats.org/officeDocument/2006/relationships/image" Target="../media/image14.jpe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Grp="1" noChangeArrowheads="1"/>
          </p:cNvSpPr>
          <p:nvPr>
            <p:ph type="title" idx="4294967295"/>
          </p:nvPr>
        </p:nvSpPr>
        <p:spPr>
          <a:xfrm>
            <a:off x="0" y="2560321"/>
            <a:ext cx="7456516" cy="3200400"/>
          </a:xfrm>
        </p:spPr>
        <p:txBody>
          <a:bodyPr/>
          <a:lstStyle/>
          <a:p>
            <a:pPr algn="ctr" eaLnBrk="1" hangingPunct="1">
              <a:lnSpc>
                <a:spcPct val="100000"/>
              </a:lnSpc>
              <a:tabLst>
                <a:tab pos="723900" algn="l"/>
                <a:tab pos="1447800" algn="l"/>
                <a:tab pos="2171700" algn="l"/>
                <a:tab pos="2895600" algn="l"/>
                <a:tab pos="3619500" algn="l"/>
                <a:tab pos="4343400" algn="l"/>
                <a:tab pos="5067300" algn="l"/>
                <a:tab pos="5791200" algn="l"/>
                <a:tab pos="6515100" algn="l"/>
              </a:tabLst>
            </a:pPr>
            <a:r>
              <a:rPr lang="pl-PL" sz="3200" b="1" dirty="0" err="1" smtClean="0">
                <a:solidFill>
                  <a:schemeClr val="tx2"/>
                </a:solidFill>
                <a:latin typeface="Arial" pitchFamily="34" charset="0"/>
              </a:rPr>
              <a:t>Tools</a:t>
            </a:r>
            <a:r>
              <a:rPr lang="pl-PL" sz="3200" b="1" dirty="0" smtClean="0">
                <a:solidFill>
                  <a:schemeClr val="tx2"/>
                </a:solidFill>
                <a:latin typeface="Arial" pitchFamily="34" charset="0"/>
              </a:rPr>
              <a:t> for </a:t>
            </a:r>
            <a:r>
              <a:rPr lang="pl-PL" sz="3200" b="1" dirty="0" err="1" smtClean="0">
                <a:solidFill>
                  <a:schemeClr val="tx2"/>
                </a:solidFill>
                <a:latin typeface="Arial" pitchFamily="34" charset="0"/>
              </a:rPr>
              <a:t>Building</a:t>
            </a:r>
            <a:r>
              <a:rPr lang="pl-PL" sz="3200" b="1" dirty="0" smtClean="0">
                <a:solidFill>
                  <a:schemeClr val="tx2"/>
                </a:solidFill>
                <a:latin typeface="Arial" pitchFamily="34" charset="0"/>
              </a:rPr>
              <a:t> and </a:t>
            </a:r>
            <a:r>
              <a:rPr lang="pl-PL" sz="3200" b="1" dirty="0" err="1" smtClean="0">
                <a:solidFill>
                  <a:schemeClr val="tx2"/>
                </a:solidFill>
                <a:latin typeface="Arial" pitchFamily="34" charset="0"/>
              </a:rPr>
              <a:t>Execution</a:t>
            </a:r>
            <a:r>
              <a:rPr lang="pl-PL" sz="3200" b="1" dirty="0" smtClean="0">
                <a:solidFill>
                  <a:schemeClr val="tx2"/>
                </a:solidFill>
                <a:latin typeface="Arial" pitchFamily="34" charset="0"/>
              </a:rPr>
              <a:t> </a:t>
            </a:r>
            <a:br>
              <a:rPr lang="pl-PL" sz="3200" b="1" dirty="0" smtClean="0">
                <a:solidFill>
                  <a:schemeClr val="tx2"/>
                </a:solidFill>
                <a:latin typeface="Arial" pitchFamily="34" charset="0"/>
              </a:rPr>
            </a:br>
            <a:r>
              <a:rPr lang="pl-PL" sz="3200" b="1" dirty="0" smtClean="0">
                <a:solidFill>
                  <a:schemeClr val="tx2"/>
                </a:solidFill>
                <a:latin typeface="Arial" pitchFamily="34" charset="0"/>
              </a:rPr>
              <a:t>of </a:t>
            </a:r>
            <a:r>
              <a:rPr lang="de-DE" sz="3200" b="1" dirty="0" err="1" smtClean="0">
                <a:solidFill>
                  <a:schemeClr val="tx2"/>
                </a:solidFill>
                <a:latin typeface="Arial" pitchFamily="34" charset="0"/>
              </a:rPr>
              <a:t>Multiscale</a:t>
            </a:r>
            <a:r>
              <a:rPr lang="de-DE" sz="3200" b="1" dirty="0" smtClean="0">
                <a:solidFill>
                  <a:schemeClr val="tx2"/>
                </a:solidFill>
                <a:latin typeface="Arial" pitchFamily="34" charset="0"/>
              </a:rPr>
              <a:t> </a:t>
            </a:r>
            <a:r>
              <a:rPr lang="de-DE" sz="3200" b="1" dirty="0" err="1" smtClean="0">
                <a:solidFill>
                  <a:schemeClr val="tx2"/>
                </a:solidFill>
                <a:latin typeface="Arial" pitchFamily="34" charset="0"/>
              </a:rPr>
              <a:t>Applications</a:t>
            </a:r>
            <a:r>
              <a:rPr lang="pl-PL" sz="2600" b="1" dirty="0" smtClean="0">
                <a:solidFill>
                  <a:schemeClr val="tx2"/>
                </a:solidFill>
                <a:latin typeface="Arial" pitchFamily="34" charset="0"/>
              </a:rPr>
              <a:t/>
            </a:r>
            <a:br>
              <a:rPr lang="pl-PL" sz="2600" b="1" dirty="0" smtClean="0">
                <a:solidFill>
                  <a:schemeClr val="tx2"/>
                </a:solidFill>
                <a:latin typeface="Arial" pitchFamily="34" charset="0"/>
              </a:rPr>
            </a:br>
            <a:r>
              <a:rPr lang="de-DE" sz="2200" b="1" dirty="0" smtClean="0">
                <a:solidFill>
                  <a:schemeClr val="tx2"/>
                </a:solidFill>
                <a:latin typeface="Arial" pitchFamily="34" charset="0"/>
              </a:rPr>
              <a:t/>
            </a:r>
            <a:br>
              <a:rPr lang="de-DE" sz="2200" b="1" dirty="0" smtClean="0">
                <a:solidFill>
                  <a:schemeClr val="tx2"/>
                </a:solidFill>
                <a:latin typeface="Arial" pitchFamily="34" charset="0"/>
              </a:rPr>
            </a:br>
            <a:r>
              <a:rPr lang="de-DE" sz="1800" b="1" dirty="0" smtClean="0">
                <a:solidFill>
                  <a:schemeClr val="tx2"/>
                </a:solidFill>
                <a:latin typeface="Arial" pitchFamily="34" charset="0"/>
              </a:rPr>
              <a:t> </a:t>
            </a:r>
            <a:r>
              <a:rPr lang="en-US" sz="1800" b="1" dirty="0" smtClean="0">
                <a:solidFill>
                  <a:schemeClr val="tx1"/>
                </a:solidFill>
                <a:latin typeface="Arial" pitchFamily="34" charset="0"/>
              </a:rPr>
              <a:t>Marian </a:t>
            </a:r>
            <a:r>
              <a:rPr lang="en-US" sz="1800" b="1" dirty="0" err="1" smtClean="0">
                <a:solidFill>
                  <a:schemeClr val="tx1"/>
                </a:solidFill>
                <a:latin typeface="Arial" pitchFamily="34" charset="0"/>
              </a:rPr>
              <a:t>Bubak</a:t>
            </a:r>
            <a:r>
              <a:rPr lang="en-US" sz="1800" b="1" dirty="0" smtClean="0">
                <a:solidFill>
                  <a:schemeClr val="tx1"/>
                </a:solidFill>
                <a:latin typeface="Arial" pitchFamily="34" charset="0"/>
              </a:rPr>
              <a:t> </a:t>
            </a:r>
            <a:r>
              <a:rPr lang="en-US" sz="1800" dirty="0" smtClean="0">
                <a:solidFill>
                  <a:schemeClr val="tx1"/>
                </a:solidFill>
                <a:latin typeface="Arial" pitchFamily="34" charset="0"/>
              </a:rPr>
              <a:t/>
            </a:r>
            <a:br>
              <a:rPr lang="en-US" sz="1800" dirty="0" smtClean="0">
                <a:solidFill>
                  <a:schemeClr val="tx1"/>
                </a:solidFill>
                <a:latin typeface="Arial" pitchFamily="34" charset="0"/>
              </a:rPr>
            </a:br>
            <a:r>
              <a:rPr lang="pl-PL" sz="1800" dirty="0" smtClean="0">
                <a:solidFill>
                  <a:schemeClr val="tx1"/>
                </a:solidFill>
                <a:latin typeface="Arial" pitchFamily="34" charset="0"/>
              </a:rPr>
              <a:t>AGH </a:t>
            </a:r>
            <a:r>
              <a:rPr lang="pl-PL" sz="1800" dirty="0" err="1" smtClean="0">
                <a:solidFill>
                  <a:schemeClr val="tx1"/>
                </a:solidFill>
                <a:latin typeface="Arial" pitchFamily="34" charset="0"/>
              </a:rPr>
              <a:t>Krakow</a:t>
            </a:r>
            <a:r>
              <a:rPr lang="pl-PL" sz="1800" dirty="0" smtClean="0">
                <a:solidFill>
                  <a:schemeClr val="tx1"/>
                </a:solidFill>
                <a:latin typeface="Arial" pitchFamily="34" charset="0"/>
              </a:rPr>
              <a:t> PL</a:t>
            </a:r>
            <a:r>
              <a:rPr lang="en-US" sz="1800" dirty="0" smtClean="0">
                <a:solidFill>
                  <a:schemeClr val="tx1"/>
                </a:solidFill>
                <a:latin typeface="Arial" pitchFamily="34" charset="0"/>
              </a:rPr>
              <a:t> and University of Amsterdam NL</a:t>
            </a:r>
            <a:r>
              <a:rPr lang="pl-PL" sz="1800" dirty="0" smtClean="0">
                <a:solidFill>
                  <a:schemeClr val="tx1"/>
                </a:solidFill>
                <a:latin typeface="Arial" pitchFamily="34" charset="0"/>
              </a:rPr>
              <a:t/>
            </a:r>
            <a:br>
              <a:rPr lang="pl-PL" sz="1800" dirty="0" smtClean="0">
                <a:solidFill>
                  <a:schemeClr val="tx1"/>
                </a:solidFill>
                <a:latin typeface="Arial" pitchFamily="34" charset="0"/>
              </a:rPr>
            </a:br>
            <a:r>
              <a:rPr lang="pl-PL" sz="1800" b="1" dirty="0" smtClean="0">
                <a:solidFill>
                  <a:schemeClr val="tx1"/>
                </a:solidFill>
                <a:latin typeface="Arial" pitchFamily="34" charset="0"/>
              </a:rPr>
              <a:t>Grzegorz </a:t>
            </a:r>
            <a:r>
              <a:rPr lang="pl-PL" sz="1800" b="1" dirty="0" err="1" smtClean="0">
                <a:solidFill>
                  <a:schemeClr val="tx1"/>
                </a:solidFill>
                <a:latin typeface="Arial" pitchFamily="34" charset="0"/>
              </a:rPr>
              <a:t>Dyk</a:t>
            </a:r>
            <a:r>
              <a:rPr lang="pl-PL" sz="1800" b="1" dirty="0" smtClean="0">
                <a:solidFill>
                  <a:schemeClr val="tx1"/>
                </a:solidFill>
                <a:latin typeface="Arial" pitchFamily="34" charset="0"/>
              </a:rPr>
              <a:t> </a:t>
            </a:r>
            <a:r>
              <a:rPr lang="pl-PL" sz="1800" dirty="0" smtClean="0">
                <a:solidFill>
                  <a:schemeClr val="tx1"/>
                </a:solidFill>
                <a:latin typeface="Arial" pitchFamily="34" charset="0"/>
              </a:rPr>
              <a:t>and </a:t>
            </a:r>
            <a:r>
              <a:rPr lang="pl-PL" sz="1800" b="1" dirty="0" smtClean="0">
                <a:solidFill>
                  <a:schemeClr val="tx1"/>
                </a:solidFill>
                <a:latin typeface="Arial" pitchFamily="34" charset="0"/>
              </a:rPr>
              <a:t>Daniel </a:t>
            </a:r>
            <a:r>
              <a:rPr lang="pl-PL" sz="1800" b="1" dirty="0" err="1" smtClean="0">
                <a:solidFill>
                  <a:schemeClr val="tx1"/>
                </a:solidFill>
                <a:latin typeface="Arial" pitchFamily="34" charset="0"/>
              </a:rPr>
              <a:t>Harezlak</a:t>
            </a:r>
            <a:r>
              <a:rPr lang="pl-PL" sz="1800" dirty="0" smtClean="0">
                <a:solidFill>
                  <a:schemeClr val="tx1"/>
                </a:solidFill>
                <a:latin typeface="Arial" pitchFamily="34" charset="0"/>
              </a:rPr>
              <a:t/>
            </a:r>
            <a:br>
              <a:rPr lang="pl-PL" sz="1800" dirty="0" smtClean="0">
                <a:solidFill>
                  <a:schemeClr val="tx1"/>
                </a:solidFill>
                <a:latin typeface="Arial" pitchFamily="34" charset="0"/>
              </a:rPr>
            </a:br>
            <a:r>
              <a:rPr lang="pl-PL" sz="1800" dirty="0" smtClean="0">
                <a:solidFill>
                  <a:schemeClr val="tx1"/>
                </a:solidFill>
                <a:latin typeface="Arial" pitchFamily="34" charset="0"/>
              </a:rPr>
              <a:t>ACC </a:t>
            </a:r>
            <a:r>
              <a:rPr lang="pl-PL" sz="1800" dirty="0" err="1" smtClean="0">
                <a:solidFill>
                  <a:schemeClr val="tx1"/>
                </a:solidFill>
                <a:latin typeface="Arial" pitchFamily="34" charset="0"/>
              </a:rPr>
              <a:t>Cyfronet</a:t>
            </a:r>
            <a:r>
              <a:rPr lang="pl-PL" sz="1800" dirty="0" smtClean="0">
                <a:solidFill>
                  <a:schemeClr val="tx1"/>
                </a:solidFill>
                <a:latin typeface="Arial" pitchFamily="34" charset="0"/>
              </a:rPr>
              <a:t> AGH </a:t>
            </a:r>
            <a:r>
              <a:rPr lang="pl-PL" sz="1800" dirty="0" err="1" smtClean="0">
                <a:solidFill>
                  <a:schemeClr val="tx1"/>
                </a:solidFill>
                <a:latin typeface="Arial" pitchFamily="34" charset="0"/>
              </a:rPr>
              <a:t>Krakow</a:t>
            </a:r>
            <a:r>
              <a:rPr lang="pl-PL" sz="1800" dirty="0" smtClean="0">
                <a:solidFill>
                  <a:schemeClr val="tx1"/>
                </a:solidFill>
                <a:latin typeface="Arial" pitchFamily="34" charset="0"/>
              </a:rPr>
              <a:t> PL</a:t>
            </a:r>
            <a:r>
              <a:rPr lang="en-US" sz="1800" dirty="0" smtClean="0">
                <a:solidFill>
                  <a:schemeClr val="tx1"/>
                </a:solidFill>
                <a:latin typeface="Arial" pitchFamily="34" charset="0"/>
              </a:rPr>
              <a:t> </a:t>
            </a:r>
            <a:r>
              <a:rPr lang="pl-PL" sz="1800" dirty="0" smtClean="0">
                <a:solidFill>
                  <a:schemeClr val="tx1"/>
                </a:solidFill>
                <a:latin typeface="Arial" pitchFamily="34" charset="0"/>
              </a:rPr>
              <a:t/>
            </a:r>
            <a:br>
              <a:rPr lang="pl-PL" sz="1800" dirty="0" smtClean="0">
                <a:solidFill>
                  <a:schemeClr val="tx1"/>
                </a:solidFill>
                <a:latin typeface="Arial" pitchFamily="34" charset="0"/>
              </a:rPr>
            </a:br>
            <a:r>
              <a:rPr lang="en-US" sz="1600" dirty="0" smtClean="0">
                <a:solidFill>
                  <a:schemeClr val="tx1"/>
                </a:solidFill>
                <a:latin typeface="Arial" pitchFamily="34" charset="0"/>
              </a:rPr>
              <a:t/>
            </a:r>
            <a:br>
              <a:rPr lang="en-US" sz="1600" dirty="0" smtClean="0">
                <a:solidFill>
                  <a:schemeClr val="tx1"/>
                </a:solidFill>
                <a:latin typeface="Arial" pitchFamily="34" charset="0"/>
              </a:rPr>
            </a:br>
            <a:r>
              <a:rPr lang="en-US" sz="1600" b="1" dirty="0" smtClean="0">
                <a:solidFill>
                  <a:schemeClr val="tx1"/>
                </a:solidFill>
                <a:latin typeface="Arial" pitchFamily="34" charset="0"/>
              </a:rPr>
              <a:t>on behalf of the MAPPER Consortium</a:t>
            </a:r>
            <a:r>
              <a:rPr lang="pl-PL" sz="1600" b="1" dirty="0" smtClean="0">
                <a:solidFill>
                  <a:schemeClr val="tx1"/>
                </a:solidFill>
                <a:latin typeface="Arial" pitchFamily="34" charset="0"/>
              </a:rPr>
              <a:t/>
            </a:r>
            <a:br>
              <a:rPr lang="pl-PL" sz="1600" b="1" dirty="0" smtClean="0">
                <a:solidFill>
                  <a:schemeClr val="tx1"/>
                </a:solidFill>
                <a:latin typeface="Arial" pitchFamily="34" charset="0"/>
              </a:rPr>
            </a:br>
            <a:r>
              <a:rPr lang="en-US" sz="1600" b="1" dirty="0" smtClean="0">
                <a:solidFill>
                  <a:schemeClr val="tx1"/>
                </a:solidFill>
                <a:latin typeface="Arial" pitchFamily="34" charset="0"/>
              </a:rPr>
              <a:t> </a:t>
            </a:r>
            <a:r>
              <a:rPr lang="en-US" sz="2400" dirty="0" smtClean="0"/>
              <a:t>http://www.mapper-project.eu/</a:t>
            </a:r>
            <a:r>
              <a:rPr lang="pl-PL" sz="2400" dirty="0" smtClean="0"/>
              <a:t> </a:t>
            </a:r>
            <a:endParaRPr lang="de-DE" sz="2200" dirty="0" smtClean="0">
              <a:solidFill>
                <a:srgbClr val="666666"/>
              </a:solidFill>
              <a:latin typeface="Arial" pitchFamily="34" charset="0"/>
            </a:endParaRPr>
          </a:p>
        </p:txBody>
      </p:sp>
      <p:sp>
        <p:nvSpPr>
          <p:cNvPr id="12291" name="Rectangle 2"/>
          <p:cNvSpPr>
            <a:spLocks noGrp="1" noChangeArrowheads="1"/>
          </p:cNvSpPr>
          <p:nvPr>
            <p:ph type="subTitle" idx="4294967295"/>
          </p:nvPr>
        </p:nvSpPr>
        <p:spPr>
          <a:xfrm>
            <a:off x="2143125" y="5786438"/>
            <a:ext cx="7000875" cy="738187"/>
          </a:xfrm>
        </p:spPr>
        <p:txBody>
          <a:bodyPr lIns="91440" tIns="45720" rIns="91440" bIns="45720" anchor="ctr"/>
          <a:lstStyle/>
          <a:p>
            <a:pPr marL="0" indent="0" algn="ctr" eaLnBrk="1" hangingPunct="1">
              <a:lnSpc>
                <a:spcPct val="100000"/>
              </a:lnSpc>
              <a:spcAft>
                <a:spcPct val="0"/>
              </a:spcAft>
              <a:buFont typeface="Times New Roman" pitchFamily="18" charset="0"/>
              <a:buNone/>
              <a:tabLst>
                <a:tab pos="723900" algn="l"/>
                <a:tab pos="1447800" algn="l"/>
                <a:tab pos="2171700" algn="l"/>
                <a:tab pos="2895600" algn="l"/>
                <a:tab pos="3619500" algn="l"/>
                <a:tab pos="4343400" algn="l"/>
                <a:tab pos="5067300" algn="l"/>
                <a:tab pos="5791200" algn="l"/>
                <a:tab pos="6515100" algn="l"/>
              </a:tabLst>
            </a:pPr>
            <a:r>
              <a:rPr lang="en-US" sz="2000" b="1" dirty="0" smtClean="0">
                <a:solidFill>
                  <a:schemeClr val="tx1"/>
                </a:solidFill>
                <a:latin typeface="Arial" pitchFamily="34" charset="0"/>
              </a:rPr>
              <a:t>Summer School 2012, MTA SZTAKI, Budapest</a:t>
            </a:r>
            <a:r>
              <a:rPr lang="pl-PL" sz="2000" b="1" dirty="0" smtClean="0">
                <a:solidFill>
                  <a:schemeClr val="tx1"/>
                </a:solidFill>
                <a:latin typeface="Arial" pitchFamily="34" charset="0"/>
              </a:rPr>
              <a:t>, HU</a:t>
            </a:r>
            <a:r>
              <a:rPr lang="en-US" sz="2000" b="1" dirty="0" smtClean="0">
                <a:solidFill>
                  <a:schemeClr val="tx1"/>
                </a:solidFill>
                <a:latin typeface="Arial" pitchFamily="34" charset="0"/>
              </a:rPr>
              <a:t> </a:t>
            </a:r>
          </a:p>
        </p:txBody>
      </p:sp>
      <p:sp>
        <p:nvSpPr>
          <p:cNvPr id="12292" name="Text Box 3"/>
          <p:cNvSpPr txBox="1">
            <a:spLocks noChangeArrowheads="1"/>
          </p:cNvSpPr>
          <p:nvPr/>
        </p:nvSpPr>
        <p:spPr bwMode="auto">
          <a:xfrm>
            <a:off x="0" y="5805488"/>
            <a:ext cx="1906588" cy="719137"/>
          </a:xfrm>
          <a:prstGeom prst="rect">
            <a:avLst/>
          </a:prstGeom>
          <a:noFill/>
          <a:ln w="9525">
            <a:noFill/>
            <a:round/>
            <a:headEnd/>
            <a:tailEnd/>
          </a:ln>
        </p:spPr>
        <p:txBody>
          <a:bodyPr anchor="ctr"/>
          <a:lstStyle/>
          <a:p>
            <a:pPr algn="ctr" hangingPunct="1">
              <a:lnSpc>
                <a:spcPct val="100000"/>
              </a:lnSpc>
              <a:tabLst>
                <a:tab pos="723900" algn="l"/>
                <a:tab pos="1447800" algn="l"/>
              </a:tabLst>
            </a:pPr>
            <a:r>
              <a:rPr lang="pl-PL" sz="2000" b="1" dirty="0" smtClean="0">
                <a:solidFill>
                  <a:srgbClr val="FFFFFF"/>
                </a:solidFill>
                <a:ea typeface="DejaVu Sans" charset="0"/>
                <a:cs typeface="DejaVu Sans" charset="0"/>
              </a:rPr>
              <a:t>3 </a:t>
            </a:r>
            <a:r>
              <a:rPr lang="en-US" sz="2000" b="1" dirty="0" smtClean="0">
                <a:solidFill>
                  <a:srgbClr val="FFFFFF"/>
                </a:solidFill>
                <a:ea typeface="DejaVu Sans" charset="0"/>
                <a:cs typeface="DejaVu Sans" charset="0"/>
              </a:rPr>
              <a:t>July </a:t>
            </a:r>
            <a:r>
              <a:rPr lang="pl-PL" sz="2000" b="1" dirty="0" smtClean="0">
                <a:solidFill>
                  <a:srgbClr val="FFFFFF"/>
                </a:solidFill>
                <a:ea typeface="DejaVu Sans" charset="0"/>
                <a:cs typeface="DejaVu Sans" charset="0"/>
              </a:rPr>
              <a:t>2012</a:t>
            </a:r>
            <a:endParaRPr lang="en-US" sz="2000" b="1" dirty="0">
              <a:solidFill>
                <a:srgbClr val="FFFFFF"/>
              </a:solidFill>
              <a:ea typeface="DejaVu Sans" charset="0"/>
              <a:cs typeface="DejaVu Sans"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146050" y="158750"/>
            <a:ext cx="6935788" cy="849313"/>
          </a:xfrm>
        </p:spPr>
        <p:txBody>
          <a:bodyPr/>
          <a:lstStyle/>
          <a:p>
            <a:pPr eaLnBrk="1" hangingPunct="1"/>
            <a:r>
              <a:rPr lang="en-US" smtClean="0">
                <a:solidFill>
                  <a:schemeClr val="bg1"/>
                </a:solidFill>
                <a:latin typeface="Arial" pitchFamily="34" charset="0"/>
                <a:cs typeface="Arial" pitchFamily="34" charset="0"/>
              </a:rPr>
              <a:t>MAPPER</a:t>
            </a:r>
            <a:endParaRPr lang="pl-PL" smtClean="0">
              <a:solidFill>
                <a:schemeClr val="bg1"/>
              </a:solidFill>
              <a:latin typeface="Arial" pitchFamily="34" charset="0"/>
              <a:cs typeface="Arial" pitchFamily="34" charset="0"/>
            </a:endParaRPr>
          </a:p>
        </p:txBody>
      </p:sp>
      <p:sp>
        <p:nvSpPr>
          <p:cNvPr id="23555" name="Rectangle 3"/>
          <p:cNvSpPr>
            <a:spLocks noGrp="1" noChangeArrowheads="1"/>
          </p:cNvSpPr>
          <p:nvPr>
            <p:ph type="subTitle" idx="1"/>
          </p:nvPr>
        </p:nvSpPr>
        <p:spPr>
          <a:xfrm>
            <a:off x="33338" y="2374900"/>
            <a:ext cx="9124950" cy="687388"/>
          </a:xfrm>
        </p:spPr>
        <p:txBody>
          <a:bodyPr/>
          <a:lstStyle/>
          <a:p>
            <a:pPr eaLnBrk="1" hangingPunct="1"/>
            <a:r>
              <a:rPr lang="en-US" sz="2800" b="1" dirty="0" err="1" smtClean="0">
                <a:solidFill>
                  <a:srgbClr val="FC8004"/>
                </a:solidFill>
                <a:cs typeface="Arial" pitchFamily="34" charset="0"/>
              </a:rPr>
              <a:t>M</a:t>
            </a:r>
            <a:r>
              <a:rPr lang="en-US" sz="2800" dirty="0" err="1" smtClean="0">
                <a:cs typeface="Arial" pitchFamily="34" charset="0"/>
              </a:rPr>
              <a:t>ultiscale</a:t>
            </a:r>
            <a:r>
              <a:rPr lang="en-US" sz="2800" dirty="0" smtClean="0">
                <a:cs typeface="Arial" pitchFamily="34" charset="0"/>
              </a:rPr>
              <a:t> </a:t>
            </a:r>
            <a:r>
              <a:rPr lang="en-US" sz="2800" b="1" dirty="0" err="1" smtClean="0">
                <a:solidFill>
                  <a:srgbClr val="FC8004"/>
                </a:solidFill>
                <a:cs typeface="Arial" pitchFamily="34" charset="0"/>
              </a:rPr>
              <a:t>APP</a:t>
            </a:r>
            <a:r>
              <a:rPr lang="en-US" sz="2800" dirty="0" err="1" smtClean="0">
                <a:cs typeface="Arial" pitchFamily="34" charset="0"/>
              </a:rPr>
              <a:t>lications</a:t>
            </a:r>
            <a:r>
              <a:rPr lang="en-US" sz="2800" dirty="0" smtClean="0">
                <a:cs typeface="Arial" pitchFamily="34" charset="0"/>
              </a:rPr>
              <a:t> on </a:t>
            </a:r>
            <a:r>
              <a:rPr lang="en-US" sz="2800" b="1" dirty="0" smtClean="0">
                <a:solidFill>
                  <a:srgbClr val="FC8004"/>
                </a:solidFill>
                <a:cs typeface="Arial" pitchFamily="34" charset="0"/>
              </a:rPr>
              <a:t>E</a:t>
            </a:r>
            <a:r>
              <a:rPr lang="en-US" sz="2800" dirty="0" smtClean="0">
                <a:cs typeface="Arial" pitchFamily="34" charset="0"/>
              </a:rPr>
              <a:t>uropean e-</a:t>
            </a:r>
            <a:r>
              <a:rPr lang="en-US" sz="2800" dirty="0" err="1" smtClean="0">
                <a:cs typeface="Arial" pitchFamily="34" charset="0"/>
              </a:rPr>
              <a:t>inf</a:t>
            </a:r>
            <a:r>
              <a:rPr lang="en-US" sz="2800" b="1" dirty="0" err="1" smtClean="0">
                <a:solidFill>
                  <a:srgbClr val="FC8004"/>
                </a:solidFill>
                <a:cs typeface="Arial" pitchFamily="34" charset="0"/>
              </a:rPr>
              <a:t>R</a:t>
            </a:r>
            <a:r>
              <a:rPr lang="en-US" sz="2800" dirty="0" err="1" smtClean="0">
                <a:cs typeface="Arial" pitchFamily="34" charset="0"/>
              </a:rPr>
              <a:t>astructures</a:t>
            </a:r>
            <a:endParaRPr lang="en-US" sz="1000" dirty="0" smtClean="0">
              <a:cs typeface="Arial" pitchFamily="34" charset="0"/>
            </a:endParaRPr>
          </a:p>
          <a:p>
            <a:pPr eaLnBrk="1" hangingPunct="1"/>
            <a:endParaRPr lang="en-US" sz="1000" dirty="0" smtClean="0">
              <a:solidFill>
                <a:schemeClr val="bg2"/>
              </a:solidFill>
              <a:cs typeface="Arial" pitchFamily="34" charset="0"/>
            </a:endParaRPr>
          </a:p>
          <a:p>
            <a:pPr eaLnBrk="1" hangingPunct="1"/>
            <a:endParaRPr lang="en-US" sz="2000" dirty="0" smtClean="0">
              <a:cs typeface="Arial" pitchFamily="34" charset="0"/>
            </a:endParaRPr>
          </a:p>
          <a:p>
            <a:pPr eaLnBrk="1" hangingPunct="1"/>
            <a:endParaRPr lang="en-US" sz="2000" dirty="0" smtClean="0">
              <a:cs typeface="Arial" pitchFamily="34" charset="0"/>
            </a:endParaRPr>
          </a:p>
          <a:p>
            <a:pPr eaLnBrk="1" hangingPunct="1"/>
            <a:endParaRPr lang="en-US" sz="2000" dirty="0" smtClean="0">
              <a:cs typeface="Arial" pitchFamily="34" charset="0"/>
            </a:endParaRPr>
          </a:p>
          <a:p>
            <a:pPr eaLnBrk="1" hangingPunct="1"/>
            <a:endParaRPr lang="pl-PL" dirty="0" smtClean="0">
              <a:cs typeface="Arial" pitchFamily="34" charset="0"/>
            </a:endParaRPr>
          </a:p>
        </p:txBody>
      </p:sp>
      <p:grpSp>
        <p:nvGrpSpPr>
          <p:cNvPr id="23556" name="Group 25"/>
          <p:cNvGrpSpPr>
            <a:grpSpLocks/>
          </p:cNvGrpSpPr>
          <p:nvPr/>
        </p:nvGrpSpPr>
        <p:grpSpPr bwMode="auto">
          <a:xfrm>
            <a:off x="131763" y="4179888"/>
            <a:ext cx="9012237" cy="2508250"/>
            <a:chOff x="131763" y="4180114"/>
            <a:chExt cx="9012237" cy="2508024"/>
          </a:xfrm>
        </p:grpSpPr>
        <p:pic>
          <p:nvPicPr>
            <p:cNvPr id="23559" name="Picture 5" descr="uvalogo_big"/>
            <p:cNvPicPr>
              <a:picLocks noChangeAspect="1" noChangeArrowheads="1"/>
            </p:cNvPicPr>
            <p:nvPr/>
          </p:nvPicPr>
          <p:blipFill>
            <a:blip r:embed="rId2"/>
            <a:srcRect/>
            <a:stretch>
              <a:fillRect/>
            </a:stretch>
          </p:blipFill>
          <p:spPr bwMode="auto">
            <a:xfrm>
              <a:off x="131763" y="4311454"/>
              <a:ext cx="476211" cy="476171"/>
            </a:xfrm>
            <a:prstGeom prst="rect">
              <a:avLst/>
            </a:prstGeom>
            <a:noFill/>
            <a:ln w="9525">
              <a:noFill/>
              <a:miter lim="800000"/>
              <a:headEnd/>
              <a:tailEnd/>
            </a:ln>
          </p:spPr>
        </p:pic>
        <p:pic>
          <p:nvPicPr>
            <p:cNvPr id="23560" name="Picture 6" descr="uniulster"/>
            <p:cNvPicPr>
              <a:picLocks noChangeAspect="1" noChangeArrowheads="1"/>
            </p:cNvPicPr>
            <p:nvPr/>
          </p:nvPicPr>
          <p:blipFill>
            <a:blip r:embed="rId3"/>
            <a:srcRect/>
            <a:stretch>
              <a:fillRect/>
            </a:stretch>
          </p:blipFill>
          <p:spPr bwMode="auto">
            <a:xfrm>
              <a:off x="1900798" y="4198938"/>
              <a:ext cx="507958" cy="624736"/>
            </a:xfrm>
            <a:prstGeom prst="rect">
              <a:avLst/>
            </a:prstGeom>
            <a:noFill/>
            <a:ln w="25400" cmpd="dbl">
              <a:noFill/>
              <a:miter lim="800000"/>
              <a:headEnd/>
              <a:tailEnd/>
            </a:ln>
          </p:spPr>
        </p:pic>
        <p:pic>
          <p:nvPicPr>
            <p:cNvPr id="23561" name="Picture 7" descr="PSNC"/>
            <p:cNvPicPr>
              <a:picLocks noChangeAspect="1" noChangeArrowheads="1"/>
            </p:cNvPicPr>
            <p:nvPr/>
          </p:nvPicPr>
          <p:blipFill>
            <a:blip r:embed="rId4"/>
            <a:srcRect/>
            <a:stretch>
              <a:fillRect/>
            </a:stretch>
          </p:blipFill>
          <p:spPr bwMode="auto">
            <a:xfrm>
              <a:off x="2580361" y="4398048"/>
              <a:ext cx="976665" cy="382323"/>
            </a:xfrm>
            <a:prstGeom prst="rect">
              <a:avLst/>
            </a:prstGeom>
            <a:noFill/>
            <a:ln w="9525">
              <a:noFill/>
              <a:miter lim="800000"/>
              <a:headEnd/>
              <a:tailEnd/>
            </a:ln>
          </p:spPr>
        </p:pic>
        <p:pic>
          <p:nvPicPr>
            <p:cNvPr id="23562" name="Picture 3"/>
            <p:cNvPicPr>
              <a:picLocks noChangeAspect="1" noChangeArrowheads="1"/>
            </p:cNvPicPr>
            <p:nvPr/>
          </p:nvPicPr>
          <p:blipFill>
            <a:blip r:embed="rId5"/>
            <a:srcRect/>
            <a:stretch>
              <a:fillRect/>
            </a:stretch>
          </p:blipFill>
          <p:spPr bwMode="auto">
            <a:xfrm>
              <a:off x="3671941" y="4342318"/>
              <a:ext cx="952421" cy="476171"/>
            </a:xfrm>
            <a:prstGeom prst="rect">
              <a:avLst/>
            </a:prstGeom>
            <a:noFill/>
            <a:ln w="9525">
              <a:noFill/>
              <a:round/>
              <a:headEnd/>
              <a:tailEnd/>
            </a:ln>
          </p:spPr>
        </p:pic>
        <p:pic>
          <p:nvPicPr>
            <p:cNvPr id="23563" name="Picture 8"/>
            <p:cNvPicPr>
              <a:picLocks noChangeAspect="1" noChangeArrowheads="1"/>
            </p:cNvPicPr>
            <p:nvPr/>
          </p:nvPicPr>
          <p:blipFill>
            <a:blip r:embed="rId6"/>
            <a:srcRect/>
            <a:stretch>
              <a:fillRect/>
            </a:stretch>
          </p:blipFill>
          <p:spPr bwMode="auto">
            <a:xfrm>
              <a:off x="760713" y="4407569"/>
              <a:ext cx="952421" cy="285703"/>
            </a:xfrm>
            <a:prstGeom prst="rect">
              <a:avLst/>
            </a:prstGeom>
            <a:noFill/>
            <a:ln w="9525">
              <a:noFill/>
              <a:miter lim="800000"/>
              <a:headEnd/>
              <a:tailEnd/>
            </a:ln>
          </p:spPr>
        </p:pic>
        <p:pic>
          <p:nvPicPr>
            <p:cNvPr id="23564" name="Picture 11" descr="uni-logo-trans.jpg"/>
            <p:cNvPicPr>
              <a:picLocks noChangeAspect="1"/>
            </p:cNvPicPr>
            <p:nvPr/>
          </p:nvPicPr>
          <p:blipFill>
            <a:blip r:embed="rId7"/>
            <a:srcRect/>
            <a:stretch>
              <a:fillRect/>
            </a:stretch>
          </p:blipFill>
          <p:spPr bwMode="auto">
            <a:xfrm>
              <a:off x="5525809" y="4364188"/>
              <a:ext cx="1135762" cy="357129"/>
            </a:xfrm>
            <a:prstGeom prst="rect">
              <a:avLst/>
            </a:prstGeom>
            <a:noFill/>
            <a:ln w="9525">
              <a:noFill/>
              <a:miter lim="800000"/>
              <a:headEnd/>
              <a:tailEnd/>
            </a:ln>
          </p:spPr>
        </p:pic>
        <p:pic>
          <p:nvPicPr>
            <p:cNvPr id="23565" name="Picture 12"/>
            <p:cNvPicPr>
              <a:picLocks noChangeAspect="1" noChangeArrowheads="1"/>
            </p:cNvPicPr>
            <p:nvPr/>
          </p:nvPicPr>
          <p:blipFill>
            <a:blip r:embed="rId8"/>
            <a:srcRect/>
            <a:stretch>
              <a:fillRect/>
            </a:stretch>
          </p:blipFill>
          <p:spPr bwMode="auto">
            <a:xfrm>
              <a:off x="7993310" y="4319734"/>
              <a:ext cx="964326" cy="535692"/>
            </a:xfrm>
            <a:prstGeom prst="rect">
              <a:avLst/>
            </a:prstGeom>
            <a:noFill/>
            <a:ln w="9525">
              <a:noFill/>
              <a:miter lim="800000"/>
              <a:headEnd/>
              <a:tailEnd/>
            </a:ln>
          </p:spPr>
        </p:pic>
        <p:pic>
          <p:nvPicPr>
            <p:cNvPr id="23566" name="Picture 11"/>
            <p:cNvPicPr>
              <a:picLocks noChangeAspect="1" noChangeArrowheads="1"/>
            </p:cNvPicPr>
            <p:nvPr/>
          </p:nvPicPr>
          <p:blipFill>
            <a:blip r:embed="rId9"/>
            <a:srcRect/>
            <a:stretch>
              <a:fillRect/>
            </a:stretch>
          </p:blipFill>
          <p:spPr bwMode="auto">
            <a:xfrm>
              <a:off x="6741208" y="4418154"/>
              <a:ext cx="1285769" cy="295226"/>
            </a:xfrm>
            <a:prstGeom prst="rect">
              <a:avLst/>
            </a:prstGeom>
            <a:noFill/>
            <a:ln w="9525">
              <a:noFill/>
              <a:miter lim="800000"/>
              <a:headEnd/>
              <a:tailEnd/>
            </a:ln>
          </p:spPr>
        </p:pic>
        <p:sp>
          <p:nvSpPr>
            <p:cNvPr id="15" name="TextBox 14"/>
            <p:cNvSpPr txBox="1"/>
            <p:nvPr/>
          </p:nvSpPr>
          <p:spPr bwMode="auto">
            <a:xfrm rot="3130093">
              <a:off x="41337" y="5218228"/>
              <a:ext cx="1366715" cy="392112"/>
            </a:xfrm>
            <a:prstGeom prst="rect">
              <a:avLst/>
            </a:prstGeom>
            <a:noFill/>
          </p:spPr>
          <p:txBody>
            <a:bodyPr>
              <a:spAutoFit/>
            </a:bodyPr>
            <a:lstStyle/>
            <a:p>
              <a:pPr>
                <a:buFont typeface="Times New Roman" pitchFamily="16" charset="0"/>
                <a:buNone/>
                <a:defRPr/>
              </a:pPr>
              <a:r>
                <a:rPr lang="en-US" sz="1050" dirty="0">
                  <a:latin typeface="Arial" charset="0"/>
                  <a:ea typeface="ＭＳ Ｐゴシック" pitchFamily="-112" charset="-128"/>
                </a:rPr>
                <a:t>University of Amsterdam</a:t>
              </a:r>
              <a:endParaRPr lang="nl-NL" sz="1050" dirty="0">
                <a:latin typeface="Arial" charset="0"/>
                <a:ea typeface="ＭＳ Ｐゴシック" pitchFamily="-112" charset="-128"/>
              </a:endParaRPr>
            </a:p>
          </p:txBody>
        </p:sp>
        <p:sp>
          <p:nvSpPr>
            <p:cNvPr id="16" name="TextBox 15"/>
            <p:cNvSpPr txBox="1"/>
            <p:nvPr/>
          </p:nvSpPr>
          <p:spPr bwMode="auto">
            <a:xfrm rot="3130093">
              <a:off x="8038368" y="5160269"/>
              <a:ext cx="1366715" cy="844550"/>
            </a:xfrm>
            <a:prstGeom prst="rect">
              <a:avLst/>
            </a:prstGeom>
            <a:noFill/>
          </p:spPr>
          <p:txBody>
            <a:bodyPr>
              <a:spAutoFit/>
            </a:bodyPr>
            <a:lstStyle/>
            <a:p>
              <a:pPr>
                <a:buFont typeface="Times New Roman" pitchFamily="16" charset="0"/>
                <a:buNone/>
                <a:defRPr/>
              </a:pPr>
              <a:r>
                <a:rPr lang="de-DE" sz="1050" dirty="0">
                  <a:latin typeface="Arial" charset="0"/>
                </a:rPr>
                <a:t>Max-Planck Gesellschaft zur Foerderung der Wissenschaften E.V.</a:t>
              </a:r>
              <a:endParaRPr lang="nl-NL" sz="1050" dirty="0">
                <a:latin typeface="Arial" charset="0"/>
                <a:ea typeface="ＭＳ Ｐゴシック" pitchFamily="-112" charset="-128"/>
              </a:endParaRPr>
            </a:p>
          </p:txBody>
        </p:sp>
        <p:sp>
          <p:nvSpPr>
            <p:cNvPr id="17" name="TextBox 16"/>
            <p:cNvSpPr txBox="1"/>
            <p:nvPr/>
          </p:nvSpPr>
          <p:spPr bwMode="auto">
            <a:xfrm rot="3130093">
              <a:off x="1690770" y="5411892"/>
              <a:ext cx="1830222" cy="242887"/>
            </a:xfrm>
            <a:prstGeom prst="rect">
              <a:avLst/>
            </a:prstGeom>
            <a:noFill/>
          </p:spPr>
          <p:txBody>
            <a:bodyPr>
              <a:spAutoFit/>
            </a:bodyPr>
            <a:lstStyle/>
            <a:p>
              <a:pPr>
                <a:buFont typeface="Times New Roman" pitchFamily="16" charset="0"/>
                <a:buNone/>
                <a:defRPr/>
              </a:pPr>
              <a:r>
                <a:rPr lang="en-US" sz="1050" dirty="0">
                  <a:latin typeface="Arial" charset="0"/>
                  <a:ea typeface="ＭＳ Ｐゴシック" pitchFamily="-112" charset="-128"/>
                </a:rPr>
                <a:t>University of Ulster</a:t>
              </a:r>
              <a:endParaRPr lang="nl-NL" sz="1050" dirty="0">
                <a:latin typeface="Arial" charset="0"/>
                <a:ea typeface="ＭＳ Ｐゴシック" pitchFamily="-112" charset="-128"/>
              </a:endParaRPr>
            </a:p>
          </p:txBody>
        </p:sp>
        <p:sp>
          <p:nvSpPr>
            <p:cNvPr id="18" name="TextBox 17"/>
            <p:cNvSpPr txBox="1"/>
            <p:nvPr/>
          </p:nvSpPr>
          <p:spPr bwMode="auto">
            <a:xfrm rot="3130093">
              <a:off x="2673412" y="5113449"/>
              <a:ext cx="1366714" cy="693738"/>
            </a:xfrm>
            <a:prstGeom prst="rect">
              <a:avLst/>
            </a:prstGeom>
            <a:noFill/>
          </p:spPr>
          <p:txBody>
            <a:bodyPr>
              <a:spAutoFit/>
            </a:bodyPr>
            <a:lstStyle/>
            <a:p>
              <a:pPr>
                <a:buFont typeface="Times New Roman" pitchFamily="16" charset="0"/>
                <a:buNone/>
                <a:defRPr/>
              </a:pPr>
              <a:r>
                <a:rPr lang="en-GB" sz="1050" dirty="0">
                  <a:latin typeface="Arial" charset="0"/>
                </a:rPr>
                <a:t>Poznan Supercomputing and Networking Centre</a:t>
              </a:r>
              <a:endParaRPr lang="nl-NL" sz="1050" dirty="0">
                <a:latin typeface="Arial" charset="0"/>
                <a:ea typeface="ＭＳ Ｐゴシック" pitchFamily="-112" charset="-128"/>
              </a:endParaRPr>
            </a:p>
          </p:txBody>
        </p:sp>
        <p:sp>
          <p:nvSpPr>
            <p:cNvPr id="19" name="TextBox 18"/>
            <p:cNvSpPr txBox="1"/>
            <p:nvPr/>
          </p:nvSpPr>
          <p:spPr bwMode="auto">
            <a:xfrm rot="3130093">
              <a:off x="3606079" y="5239650"/>
              <a:ext cx="1611168" cy="542925"/>
            </a:xfrm>
            <a:prstGeom prst="rect">
              <a:avLst/>
            </a:prstGeom>
            <a:noFill/>
          </p:spPr>
          <p:txBody>
            <a:bodyPr>
              <a:spAutoFit/>
            </a:bodyPr>
            <a:lstStyle/>
            <a:p>
              <a:pPr>
                <a:buFont typeface="Times New Roman" pitchFamily="16" charset="0"/>
                <a:buNone/>
                <a:defRPr/>
              </a:pPr>
              <a:r>
                <a:rPr lang="en-GB" sz="1050" dirty="0" err="1">
                  <a:latin typeface="Arial" charset="0"/>
                </a:rPr>
                <a:t>Akademia</a:t>
              </a:r>
              <a:r>
                <a:rPr lang="en-GB" sz="1050" dirty="0">
                  <a:latin typeface="Arial" charset="0"/>
                </a:rPr>
                <a:t> </a:t>
              </a:r>
              <a:r>
                <a:rPr lang="en-GB" sz="1050" dirty="0" err="1">
                  <a:latin typeface="Arial" charset="0"/>
                </a:rPr>
                <a:t>Gorniczo-Hutnicza</a:t>
              </a:r>
              <a:r>
                <a:rPr lang="en-GB" sz="1050" dirty="0">
                  <a:latin typeface="Arial" charset="0"/>
                </a:rPr>
                <a:t> </a:t>
              </a:r>
              <a:r>
                <a:rPr lang="en-GB" sz="1050" dirty="0" err="1">
                  <a:latin typeface="Arial" charset="0"/>
                </a:rPr>
                <a:t>im</a:t>
              </a:r>
              <a:r>
                <a:rPr lang="en-GB" sz="1050" dirty="0">
                  <a:latin typeface="Arial" charset="0"/>
                </a:rPr>
                <a:t>. </a:t>
              </a:r>
              <a:r>
                <a:rPr lang="en-GB" sz="1050" dirty="0" err="1">
                  <a:latin typeface="Arial" charset="0"/>
                </a:rPr>
                <a:t>Stanislawa</a:t>
              </a:r>
              <a:r>
                <a:rPr lang="en-GB" sz="1050" dirty="0">
                  <a:latin typeface="Arial" charset="0"/>
                </a:rPr>
                <a:t> </a:t>
              </a:r>
              <a:r>
                <a:rPr lang="en-GB" sz="1050" dirty="0" err="1">
                  <a:latin typeface="Arial" charset="0"/>
                </a:rPr>
                <a:t>Staszica</a:t>
              </a:r>
              <a:r>
                <a:rPr lang="en-GB" sz="1050" dirty="0">
                  <a:latin typeface="Arial" charset="0"/>
                </a:rPr>
                <a:t> w </a:t>
              </a:r>
              <a:r>
                <a:rPr lang="en-GB" sz="1050" dirty="0" err="1">
                  <a:latin typeface="Arial" charset="0"/>
                </a:rPr>
                <a:t>Krakowie</a:t>
              </a:r>
              <a:endParaRPr lang="nl-NL" sz="1050" dirty="0">
                <a:latin typeface="Arial" charset="0"/>
                <a:ea typeface="ＭＳ Ｐゴシック" pitchFamily="-112" charset="-128"/>
              </a:endParaRPr>
            </a:p>
          </p:txBody>
        </p:sp>
        <p:sp>
          <p:nvSpPr>
            <p:cNvPr id="20" name="TextBox 19"/>
            <p:cNvSpPr txBox="1"/>
            <p:nvPr/>
          </p:nvSpPr>
          <p:spPr bwMode="auto">
            <a:xfrm rot="3130093">
              <a:off x="4587966" y="5478554"/>
              <a:ext cx="2025467" cy="393700"/>
            </a:xfrm>
            <a:prstGeom prst="rect">
              <a:avLst/>
            </a:prstGeom>
            <a:noFill/>
          </p:spPr>
          <p:txBody>
            <a:bodyPr>
              <a:spAutoFit/>
            </a:bodyPr>
            <a:lstStyle/>
            <a:p>
              <a:pPr>
                <a:buFont typeface="Times New Roman" pitchFamily="16" charset="0"/>
                <a:buNone/>
                <a:defRPr/>
              </a:pPr>
              <a:r>
                <a:rPr lang="en-GB" sz="1050" dirty="0">
                  <a:latin typeface="Arial" charset="0"/>
                </a:rPr>
                <a:t>Ludwig-</a:t>
              </a:r>
              <a:r>
                <a:rPr lang="en-GB" sz="1050" dirty="0" err="1">
                  <a:latin typeface="Arial" charset="0"/>
                </a:rPr>
                <a:t>Maximilians</a:t>
              </a:r>
              <a:r>
                <a:rPr lang="en-GB" sz="1050" dirty="0">
                  <a:latin typeface="Arial" charset="0"/>
                </a:rPr>
                <a:t>-</a:t>
              </a:r>
              <a:r>
                <a:rPr lang="en-GB" sz="1050" dirty="0" err="1">
                  <a:latin typeface="Arial" charset="0"/>
                </a:rPr>
                <a:t>Universität</a:t>
              </a:r>
              <a:r>
                <a:rPr lang="en-GB" sz="1050" dirty="0">
                  <a:latin typeface="Arial" charset="0"/>
                </a:rPr>
                <a:t> </a:t>
              </a:r>
              <a:r>
                <a:rPr lang="en-GB" sz="1050" dirty="0" err="1">
                  <a:latin typeface="Arial" charset="0"/>
                </a:rPr>
                <a:t>München</a:t>
              </a:r>
              <a:endParaRPr lang="nl-NL" sz="1050" dirty="0">
                <a:latin typeface="Arial" charset="0"/>
                <a:ea typeface="ＭＳ Ｐゴシック" pitchFamily="-112" charset="-128"/>
              </a:endParaRPr>
            </a:p>
          </p:txBody>
        </p:sp>
        <p:sp>
          <p:nvSpPr>
            <p:cNvPr id="21" name="TextBox 20"/>
            <p:cNvSpPr txBox="1"/>
            <p:nvPr/>
          </p:nvSpPr>
          <p:spPr bwMode="auto">
            <a:xfrm rot="3130093">
              <a:off x="5781755" y="5407129"/>
              <a:ext cx="1773078" cy="242888"/>
            </a:xfrm>
            <a:prstGeom prst="rect">
              <a:avLst/>
            </a:prstGeom>
            <a:noFill/>
          </p:spPr>
          <p:txBody>
            <a:bodyPr>
              <a:spAutoFit/>
            </a:bodyPr>
            <a:lstStyle/>
            <a:p>
              <a:pPr>
                <a:buFont typeface="Times New Roman" pitchFamily="16" charset="0"/>
                <a:buNone/>
                <a:defRPr/>
              </a:pPr>
              <a:r>
                <a:rPr lang="en-GB" sz="1050" dirty="0">
                  <a:latin typeface="Arial" charset="0"/>
                </a:rPr>
                <a:t>University of Geneva</a:t>
              </a:r>
              <a:endParaRPr lang="nl-NL" sz="1050" dirty="0">
                <a:latin typeface="Arial" charset="0"/>
                <a:ea typeface="ＭＳ Ｐゴシック" pitchFamily="-112" charset="-128"/>
              </a:endParaRPr>
            </a:p>
          </p:txBody>
        </p:sp>
        <p:sp>
          <p:nvSpPr>
            <p:cNvPr id="22" name="TextBox 21"/>
            <p:cNvSpPr txBox="1"/>
            <p:nvPr/>
          </p:nvSpPr>
          <p:spPr bwMode="auto">
            <a:xfrm rot="3130093">
              <a:off x="6882668" y="5217434"/>
              <a:ext cx="1366715" cy="393700"/>
            </a:xfrm>
            <a:prstGeom prst="rect">
              <a:avLst/>
            </a:prstGeom>
            <a:noFill/>
          </p:spPr>
          <p:txBody>
            <a:bodyPr>
              <a:spAutoFit/>
            </a:bodyPr>
            <a:lstStyle/>
            <a:p>
              <a:pPr>
                <a:buFont typeface="Times New Roman" pitchFamily="16" charset="0"/>
                <a:buNone/>
                <a:defRPr/>
              </a:pPr>
              <a:r>
                <a:rPr lang="nl-NL" sz="1050" dirty="0">
                  <a:latin typeface="Arial" charset="0"/>
                </a:rPr>
                <a:t>Chalmers Tekniska Högskola</a:t>
              </a:r>
              <a:endParaRPr lang="nl-NL" sz="1050" dirty="0">
                <a:latin typeface="Arial" charset="0"/>
                <a:ea typeface="ＭＳ Ｐゴシック" pitchFamily="-112" charset="-128"/>
              </a:endParaRPr>
            </a:p>
          </p:txBody>
        </p:sp>
        <p:sp>
          <p:nvSpPr>
            <p:cNvPr id="23" name="TextBox 22"/>
            <p:cNvSpPr txBox="1"/>
            <p:nvPr/>
          </p:nvSpPr>
          <p:spPr bwMode="auto">
            <a:xfrm rot="3130093">
              <a:off x="853354" y="5314263"/>
              <a:ext cx="1609580" cy="392112"/>
            </a:xfrm>
            <a:prstGeom prst="rect">
              <a:avLst/>
            </a:prstGeom>
            <a:noFill/>
          </p:spPr>
          <p:txBody>
            <a:bodyPr>
              <a:spAutoFit/>
            </a:bodyPr>
            <a:lstStyle/>
            <a:p>
              <a:pPr>
                <a:buFont typeface="Times New Roman" pitchFamily="16" charset="0"/>
                <a:buNone/>
                <a:defRPr/>
              </a:pPr>
              <a:r>
                <a:rPr lang="en-US" sz="1050" dirty="0">
                  <a:latin typeface="Arial" charset="0"/>
                  <a:ea typeface="ＭＳ Ｐゴシック" pitchFamily="-112" charset="-128"/>
                </a:rPr>
                <a:t>University College London</a:t>
              </a:r>
              <a:endParaRPr lang="nl-NL" sz="1050" dirty="0">
                <a:latin typeface="Arial" charset="0"/>
                <a:ea typeface="ＭＳ Ｐゴシック" pitchFamily="-112" charset="-128"/>
              </a:endParaRPr>
            </a:p>
          </p:txBody>
        </p:sp>
        <p:pic>
          <p:nvPicPr>
            <p:cNvPr id="23576" name="Picture 24" descr="lmulogo.jpg"/>
            <p:cNvPicPr>
              <a:picLocks noChangeAspect="1"/>
            </p:cNvPicPr>
            <p:nvPr/>
          </p:nvPicPr>
          <p:blipFill>
            <a:blip r:embed="rId10"/>
            <a:srcRect/>
            <a:stretch>
              <a:fillRect/>
            </a:stretch>
          </p:blipFill>
          <p:spPr bwMode="auto">
            <a:xfrm>
              <a:off x="4703291" y="4180114"/>
              <a:ext cx="843291" cy="628012"/>
            </a:xfrm>
            <a:prstGeom prst="rect">
              <a:avLst/>
            </a:prstGeom>
            <a:noFill/>
            <a:ln w="9525">
              <a:noFill/>
              <a:miter lim="800000"/>
              <a:headEnd/>
              <a:tailEnd/>
            </a:ln>
          </p:spPr>
        </p:pic>
      </p:grpSp>
      <p:pic>
        <p:nvPicPr>
          <p:cNvPr id="23557" name="Picture 23" descr="logo_1.png"/>
          <p:cNvPicPr>
            <a:picLocks noChangeAspect="1"/>
          </p:cNvPicPr>
          <p:nvPr/>
        </p:nvPicPr>
        <p:blipFill>
          <a:blip r:embed="rId11"/>
          <a:srcRect/>
          <a:stretch>
            <a:fillRect/>
          </a:stretch>
        </p:blipFill>
        <p:spPr bwMode="auto">
          <a:xfrm>
            <a:off x="3060700" y="0"/>
            <a:ext cx="2959100" cy="1200150"/>
          </a:xfrm>
          <a:prstGeom prst="rect">
            <a:avLst/>
          </a:prstGeom>
          <a:noFill/>
          <a:ln w="9525">
            <a:noFill/>
            <a:miter lim="800000"/>
            <a:headEnd/>
            <a:tailEnd/>
          </a:ln>
        </p:spPr>
      </p:pic>
      <p:sp>
        <p:nvSpPr>
          <p:cNvPr id="25" name="Rectangle 24"/>
          <p:cNvSpPr/>
          <p:nvPr/>
        </p:nvSpPr>
        <p:spPr>
          <a:xfrm>
            <a:off x="6534150" y="19050"/>
            <a:ext cx="2590800" cy="981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Times New Roman" pitchFamily="16" charset="0"/>
              <a:buNone/>
              <a:defRPr/>
            </a:pPr>
            <a:endParaRPr lang="en-GB"/>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46050" y="149225"/>
            <a:ext cx="6964363" cy="858838"/>
          </a:xfrm>
        </p:spPr>
        <p:txBody>
          <a:bodyPr/>
          <a:lstStyle/>
          <a:p>
            <a:r>
              <a:rPr lang="pl-PL" sz="3600" dirty="0" err="1" smtClean="0">
                <a:latin typeface="Arial" pitchFamily="34" charset="0"/>
              </a:rPr>
              <a:t>Motivation</a:t>
            </a:r>
            <a:r>
              <a:rPr lang="en-US" sz="3600" dirty="0" smtClean="0">
                <a:latin typeface="Arial" pitchFamily="34" charset="0"/>
              </a:rPr>
              <a:t>: user needs</a:t>
            </a:r>
            <a:endParaRPr lang="pl-PL" sz="3600" dirty="0" smtClean="0">
              <a:latin typeface="Arial" pitchFamily="34" charset="0"/>
            </a:endParaRPr>
          </a:p>
        </p:txBody>
      </p:sp>
      <p:grpSp>
        <p:nvGrpSpPr>
          <p:cNvPr id="24579" name="Group 66"/>
          <p:cNvGrpSpPr>
            <a:grpSpLocks/>
          </p:cNvGrpSpPr>
          <p:nvPr/>
        </p:nvGrpSpPr>
        <p:grpSpPr bwMode="auto">
          <a:xfrm>
            <a:off x="1001713" y="1522413"/>
            <a:ext cx="1466850" cy="768350"/>
            <a:chOff x="3942530" y="12068"/>
            <a:chExt cx="1467670" cy="768588"/>
          </a:xfrm>
        </p:grpSpPr>
        <p:grpSp>
          <p:nvGrpSpPr>
            <p:cNvPr id="24611" name="Group 171"/>
            <p:cNvGrpSpPr>
              <a:grpSpLocks/>
            </p:cNvGrpSpPr>
            <p:nvPr/>
          </p:nvGrpSpPr>
          <p:grpSpPr bwMode="auto">
            <a:xfrm>
              <a:off x="4803015" y="12068"/>
              <a:ext cx="607185" cy="768588"/>
              <a:chOff x="2973301" y="409765"/>
              <a:chExt cx="607185" cy="768587"/>
            </a:xfrm>
          </p:grpSpPr>
          <p:pic>
            <p:nvPicPr>
              <p:cNvPr id="24615" name="Picture 41" descr="osa_user_large_group.png"/>
              <p:cNvPicPr>
                <a:picLocks noChangeAspect="1"/>
              </p:cNvPicPr>
              <p:nvPr/>
            </p:nvPicPr>
            <p:blipFill>
              <a:blip r:embed="rId2"/>
              <a:srcRect/>
              <a:stretch>
                <a:fillRect/>
              </a:stretch>
            </p:blipFill>
            <p:spPr bwMode="auto">
              <a:xfrm>
                <a:off x="2973301" y="409765"/>
                <a:ext cx="607185" cy="607185"/>
              </a:xfrm>
              <a:prstGeom prst="rect">
                <a:avLst/>
              </a:prstGeom>
              <a:noFill/>
              <a:ln w="9525">
                <a:noFill/>
                <a:miter lim="800000"/>
                <a:headEnd/>
                <a:tailEnd/>
              </a:ln>
            </p:spPr>
          </p:pic>
          <p:sp>
            <p:nvSpPr>
              <p:cNvPr id="24616" name="TextBox 42"/>
              <p:cNvSpPr txBox="1">
                <a:spLocks noChangeArrowheads="1"/>
              </p:cNvSpPr>
              <p:nvPr/>
            </p:nvSpPr>
            <p:spPr bwMode="auto">
              <a:xfrm>
                <a:off x="3009432" y="914400"/>
                <a:ext cx="500527" cy="263952"/>
              </a:xfrm>
              <a:prstGeom prst="rect">
                <a:avLst/>
              </a:prstGeom>
              <a:noFill/>
              <a:ln w="9525">
                <a:noFill/>
                <a:miter lim="800000"/>
                <a:headEnd/>
                <a:tailEnd/>
              </a:ln>
            </p:spPr>
            <p:txBody>
              <a:bodyPr wrap="none">
                <a:spAutoFit/>
              </a:bodyPr>
              <a:lstStyle/>
              <a:p>
                <a:r>
                  <a:rPr lang="pl-PL" sz="1200"/>
                  <a:t>VPH</a:t>
                </a:r>
              </a:p>
            </p:txBody>
          </p:sp>
        </p:grpSp>
        <p:grpSp>
          <p:nvGrpSpPr>
            <p:cNvPr id="24612" name="Group 174"/>
            <p:cNvGrpSpPr>
              <a:grpSpLocks/>
            </p:cNvGrpSpPr>
            <p:nvPr/>
          </p:nvGrpSpPr>
          <p:grpSpPr bwMode="auto">
            <a:xfrm>
              <a:off x="3942530" y="12068"/>
              <a:ext cx="668636" cy="768588"/>
              <a:chOff x="4799169" y="326161"/>
              <a:chExt cx="668636" cy="768587"/>
            </a:xfrm>
          </p:grpSpPr>
          <p:pic>
            <p:nvPicPr>
              <p:cNvPr id="24613" name="Picture 39" descr="osa_user_large_group.png"/>
              <p:cNvPicPr>
                <a:picLocks noChangeAspect="1"/>
              </p:cNvPicPr>
              <p:nvPr/>
            </p:nvPicPr>
            <p:blipFill>
              <a:blip r:embed="rId2"/>
              <a:srcRect/>
              <a:stretch>
                <a:fillRect/>
              </a:stretch>
            </p:blipFill>
            <p:spPr bwMode="auto">
              <a:xfrm>
                <a:off x="4860620" y="326161"/>
                <a:ext cx="607185" cy="607185"/>
              </a:xfrm>
              <a:prstGeom prst="rect">
                <a:avLst/>
              </a:prstGeom>
              <a:noFill/>
              <a:ln w="9525">
                <a:noFill/>
                <a:miter lim="800000"/>
                <a:headEnd/>
                <a:tailEnd/>
              </a:ln>
            </p:spPr>
          </p:pic>
          <p:sp>
            <p:nvSpPr>
              <p:cNvPr id="24614" name="TextBox 40"/>
              <p:cNvSpPr txBox="1">
                <a:spLocks noChangeArrowheads="1"/>
              </p:cNvSpPr>
              <p:nvPr/>
            </p:nvSpPr>
            <p:spPr bwMode="auto">
              <a:xfrm>
                <a:off x="4799169" y="830796"/>
                <a:ext cx="644816" cy="263952"/>
              </a:xfrm>
              <a:prstGeom prst="rect">
                <a:avLst/>
              </a:prstGeom>
              <a:noFill/>
              <a:ln w="9525">
                <a:noFill/>
                <a:miter lim="800000"/>
                <a:headEnd/>
                <a:tailEnd/>
              </a:ln>
            </p:spPr>
            <p:txBody>
              <a:bodyPr wrap="none">
                <a:spAutoFit/>
              </a:bodyPr>
              <a:lstStyle/>
              <a:p>
                <a:r>
                  <a:rPr lang="pl-PL" sz="1200"/>
                  <a:t>Fusion</a:t>
                </a:r>
              </a:p>
            </p:txBody>
          </p:sp>
        </p:grpSp>
      </p:grpSp>
      <p:grpSp>
        <p:nvGrpSpPr>
          <p:cNvPr id="24580" name="Group 177"/>
          <p:cNvGrpSpPr>
            <a:grpSpLocks/>
          </p:cNvGrpSpPr>
          <p:nvPr/>
        </p:nvGrpSpPr>
        <p:grpSpPr bwMode="auto">
          <a:xfrm>
            <a:off x="2209800" y="2263775"/>
            <a:ext cx="1087438" cy="939800"/>
            <a:chOff x="4061659" y="933346"/>
            <a:chExt cx="1087306" cy="940237"/>
          </a:xfrm>
        </p:grpSpPr>
        <p:pic>
          <p:nvPicPr>
            <p:cNvPr id="24609" name="Picture 35" descr="osa_user_large_group.png"/>
            <p:cNvPicPr>
              <a:picLocks noChangeAspect="1"/>
            </p:cNvPicPr>
            <p:nvPr/>
          </p:nvPicPr>
          <p:blipFill>
            <a:blip r:embed="rId2"/>
            <a:srcRect/>
            <a:stretch>
              <a:fillRect/>
            </a:stretch>
          </p:blipFill>
          <p:spPr bwMode="auto">
            <a:xfrm>
              <a:off x="4301718" y="933346"/>
              <a:ext cx="607185" cy="607185"/>
            </a:xfrm>
            <a:prstGeom prst="rect">
              <a:avLst/>
            </a:prstGeom>
            <a:noFill/>
            <a:ln w="9525">
              <a:noFill/>
              <a:miter lim="800000"/>
              <a:headEnd/>
              <a:tailEnd/>
            </a:ln>
          </p:spPr>
        </p:pic>
        <p:sp>
          <p:nvSpPr>
            <p:cNvPr id="24610" name="TextBox 36"/>
            <p:cNvSpPr txBox="1">
              <a:spLocks noChangeArrowheads="1"/>
            </p:cNvSpPr>
            <p:nvPr/>
          </p:nvSpPr>
          <p:spPr bwMode="auto">
            <a:xfrm>
              <a:off x="4061659" y="1437981"/>
              <a:ext cx="1087306" cy="435602"/>
            </a:xfrm>
            <a:prstGeom prst="rect">
              <a:avLst/>
            </a:prstGeom>
            <a:noFill/>
            <a:ln w="9525">
              <a:noFill/>
              <a:miter lim="800000"/>
              <a:headEnd/>
              <a:tailEnd/>
            </a:ln>
          </p:spPr>
          <p:txBody>
            <a:bodyPr wrap="none">
              <a:spAutoFit/>
            </a:bodyPr>
            <a:lstStyle/>
            <a:p>
              <a:pPr algn="ctr"/>
              <a:r>
                <a:rPr lang="pl-PL" sz="1200"/>
                <a:t>Computional </a:t>
              </a:r>
              <a:br>
                <a:rPr lang="pl-PL" sz="1200"/>
              </a:br>
              <a:r>
                <a:rPr lang="pl-PL" sz="1200"/>
                <a:t>Biology</a:t>
              </a:r>
            </a:p>
          </p:txBody>
        </p:sp>
      </p:grpSp>
      <p:grpSp>
        <p:nvGrpSpPr>
          <p:cNvPr id="24581" name="Group 61"/>
          <p:cNvGrpSpPr>
            <a:grpSpLocks/>
          </p:cNvGrpSpPr>
          <p:nvPr/>
        </p:nvGrpSpPr>
        <p:grpSpPr bwMode="auto">
          <a:xfrm>
            <a:off x="388938" y="2263775"/>
            <a:ext cx="730250" cy="1014413"/>
            <a:chOff x="6691273" y="933143"/>
            <a:chExt cx="729787" cy="1014823"/>
          </a:xfrm>
        </p:grpSpPr>
        <p:pic>
          <p:nvPicPr>
            <p:cNvPr id="24607" name="Picture 33" descr="osa_user_large_group.png"/>
            <p:cNvPicPr>
              <a:picLocks noChangeAspect="1"/>
            </p:cNvPicPr>
            <p:nvPr/>
          </p:nvPicPr>
          <p:blipFill>
            <a:blip r:embed="rId2"/>
            <a:srcRect/>
            <a:stretch>
              <a:fillRect/>
            </a:stretch>
          </p:blipFill>
          <p:spPr bwMode="auto">
            <a:xfrm>
              <a:off x="6752575" y="933143"/>
              <a:ext cx="607185" cy="607186"/>
            </a:xfrm>
            <a:prstGeom prst="rect">
              <a:avLst/>
            </a:prstGeom>
            <a:noFill/>
            <a:ln w="9525">
              <a:noFill/>
              <a:miter lim="800000"/>
              <a:headEnd/>
              <a:tailEnd/>
            </a:ln>
          </p:spPr>
        </p:pic>
        <p:sp>
          <p:nvSpPr>
            <p:cNvPr id="24608" name="TextBox 34"/>
            <p:cNvSpPr txBox="1">
              <a:spLocks noChangeArrowheads="1"/>
            </p:cNvSpPr>
            <p:nvPr/>
          </p:nvSpPr>
          <p:spPr bwMode="auto">
            <a:xfrm>
              <a:off x="6691273" y="1512363"/>
              <a:ext cx="729787" cy="435603"/>
            </a:xfrm>
            <a:prstGeom prst="rect">
              <a:avLst/>
            </a:prstGeom>
            <a:noFill/>
            <a:ln w="9525">
              <a:noFill/>
              <a:miter lim="800000"/>
              <a:headEnd/>
              <a:tailEnd/>
            </a:ln>
          </p:spPr>
          <p:txBody>
            <a:bodyPr wrap="none" anchor="ctr">
              <a:spAutoFit/>
            </a:bodyPr>
            <a:lstStyle/>
            <a:p>
              <a:pPr algn="ctr"/>
              <a:r>
                <a:rPr lang="pl-PL" sz="1200"/>
                <a:t>Material</a:t>
              </a:r>
              <a:br>
                <a:rPr lang="pl-PL" sz="1200"/>
              </a:br>
              <a:r>
                <a:rPr lang="pl-PL" sz="1200"/>
                <a:t>Science</a:t>
              </a:r>
            </a:p>
          </p:txBody>
        </p:sp>
      </p:grpSp>
      <p:grpSp>
        <p:nvGrpSpPr>
          <p:cNvPr id="24582" name="Group 65"/>
          <p:cNvGrpSpPr>
            <a:grpSpLocks/>
          </p:cNvGrpSpPr>
          <p:nvPr/>
        </p:nvGrpSpPr>
        <p:grpSpPr bwMode="auto">
          <a:xfrm>
            <a:off x="1149350" y="2932113"/>
            <a:ext cx="1000125" cy="768350"/>
            <a:chOff x="6950158" y="655783"/>
            <a:chExt cx="1000733" cy="768586"/>
          </a:xfrm>
        </p:grpSpPr>
        <p:pic>
          <p:nvPicPr>
            <p:cNvPr id="24605" name="Picture 31" descr="osa_user_large_group.png"/>
            <p:cNvPicPr>
              <a:picLocks noChangeAspect="1"/>
            </p:cNvPicPr>
            <p:nvPr/>
          </p:nvPicPr>
          <p:blipFill>
            <a:blip r:embed="rId2"/>
            <a:srcRect/>
            <a:stretch>
              <a:fillRect/>
            </a:stretch>
          </p:blipFill>
          <p:spPr bwMode="auto">
            <a:xfrm>
              <a:off x="7232222" y="655783"/>
              <a:ext cx="607185" cy="607186"/>
            </a:xfrm>
            <a:prstGeom prst="rect">
              <a:avLst/>
            </a:prstGeom>
            <a:noFill/>
            <a:ln w="9525">
              <a:noFill/>
              <a:miter lim="800000"/>
              <a:headEnd/>
              <a:tailEnd/>
            </a:ln>
          </p:spPr>
        </p:pic>
        <p:sp>
          <p:nvSpPr>
            <p:cNvPr id="24606" name="TextBox 32"/>
            <p:cNvSpPr txBox="1">
              <a:spLocks noChangeArrowheads="1"/>
            </p:cNvSpPr>
            <p:nvPr/>
          </p:nvSpPr>
          <p:spPr bwMode="auto">
            <a:xfrm>
              <a:off x="6950158" y="1160417"/>
              <a:ext cx="1000733" cy="263952"/>
            </a:xfrm>
            <a:prstGeom prst="rect">
              <a:avLst/>
            </a:prstGeom>
            <a:noFill/>
            <a:ln w="9525">
              <a:noFill/>
              <a:miter lim="800000"/>
              <a:headEnd/>
              <a:tailEnd/>
            </a:ln>
          </p:spPr>
          <p:txBody>
            <a:bodyPr wrap="none">
              <a:spAutoFit/>
            </a:bodyPr>
            <a:lstStyle/>
            <a:p>
              <a:r>
                <a:rPr lang="pl-PL" sz="1200" dirty="0"/>
                <a:t>Engineering</a:t>
              </a:r>
            </a:p>
          </p:txBody>
        </p:sp>
      </p:grpSp>
      <p:sp>
        <p:nvSpPr>
          <p:cNvPr id="24583" name="Rectangle 50"/>
          <p:cNvSpPr>
            <a:spLocks noChangeArrowheads="1"/>
          </p:cNvSpPr>
          <p:nvPr/>
        </p:nvSpPr>
        <p:spPr bwMode="auto">
          <a:xfrm>
            <a:off x="7058025" y="3403600"/>
            <a:ext cx="1439863" cy="95250"/>
          </a:xfrm>
          <a:prstGeom prst="rect">
            <a:avLst/>
          </a:prstGeom>
          <a:solidFill>
            <a:schemeClr val="bg1"/>
          </a:solidFill>
          <a:ln w="12700" algn="ctr">
            <a:solidFill>
              <a:schemeClr val="bg1"/>
            </a:solidFill>
            <a:round/>
            <a:headEnd/>
            <a:tailEnd/>
          </a:ln>
        </p:spPr>
        <p:txBody>
          <a:bodyPr/>
          <a:lstStyle/>
          <a:p>
            <a:pPr defTabSz="914400" eaLnBrk="0">
              <a:lnSpc>
                <a:spcPct val="100000"/>
              </a:lnSpc>
              <a:buClrTx/>
              <a:buSzTx/>
              <a:buFontTx/>
              <a:buNone/>
            </a:pPr>
            <a:endParaRPr lang="nl-NL" sz="2400">
              <a:latin typeface="Times New Roman" pitchFamily="18" charset="0"/>
            </a:endParaRPr>
          </a:p>
        </p:txBody>
      </p:sp>
      <p:sp>
        <p:nvSpPr>
          <p:cNvPr id="24584" name="TextBox 55"/>
          <p:cNvSpPr txBox="1">
            <a:spLocks noChangeArrowheads="1"/>
          </p:cNvSpPr>
          <p:nvPr/>
        </p:nvSpPr>
        <p:spPr bwMode="auto">
          <a:xfrm>
            <a:off x="606425" y="3657600"/>
            <a:ext cx="2174875" cy="549275"/>
          </a:xfrm>
          <a:prstGeom prst="rect">
            <a:avLst/>
          </a:prstGeom>
          <a:noFill/>
          <a:ln w="9525">
            <a:noFill/>
            <a:miter lim="800000"/>
            <a:headEnd/>
            <a:tailEnd/>
          </a:ln>
        </p:spPr>
        <p:txBody>
          <a:bodyPr>
            <a:spAutoFit/>
          </a:bodyPr>
          <a:lstStyle/>
          <a:p>
            <a:r>
              <a:rPr lang="en-US" sz="1600"/>
              <a:t>Distributed Multiscale Computing Needs</a:t>
            </a:r>
            <a:endParaRPr lang="nl-NL" sz="1600"/>
          </a:p>
        </p:txBody>
      </p:sp>
      <p:grpSp>
        <p:nvGrpSpPr>
          <p:cNvPr id="8" name="Group 41"/>
          <p:cNvGrpSpPr>
            <a:grpSpLocks/>
          </p:cNvGrpSpPr>
          <p:nvPr/>
        </p:nvGrpSpPr>
        <p:grpSpPr bwMode="auto">
          <a:xfrm>
            <a:off x="2193925" y="4660900"/>
            <a:ext cx="4113213" cy="1544638"/>
            <a:chOff x="2193925" y="4660900"/>
            <a:chExt cx="4113213" cy="1544638"/>
          </a:xfrm>
        </p:grpSpPr>
        <p:pic>
          <p:nvPicPr>
            <p:cNvPr id="24600" name="Picture 10"/>
            <p:cNvPicPr>
              <a:picLocks noChangeAspect="1" noChangeArrowheads="1"/>
            </p:cNvPicPr>
            <p:nvPr/>
          </p:nvPicPr>
          <p:blipFill>
            <a:blip r:embed="rId3"/>
            <a:srcRect l="3822" t="19185" r="70152" b="20483"/>
            <a:stretch>
              <a:fillRect/>
            </a:stretch>
          </p:blipFill>
          <p:spPr bwMode="auto">
            <a:xfrm>
              <a:off x="2314575" y="4660900"/>
              <a:ext cx="1651000" cy="787400"/>
            </a:xfrm>
            <a:prstGeom prst="rect">
              <a:avLst/>
            </a:prstGeom>
            <a:noFill/>
            <a:ln w="9525">
              <a:noFill/>
              <a:miter lim="800000"/>
              <a:headEnd/>
              <a:tailEnd/>
            </a:ln>
          </p:spPr>
        </p:pic>
        <p:pic>
          <p:nvPicPr>
            <p:cNvPr id="24601" name="Picture 7" descr="final coast logo"/>
            <p:cNvPicPr>
              <a:picLocks noChangeAspect="1" noChangeArrowheads="1"/>
            </p:cNvPicPr>
            <p:nvPr/>
          </p:nvPicPr>
          <p:blipFill>
            <a:blip r:embed="rId4"/>
            <a:srcRect/>
            <a:stretch>
              <a:fillRect/>
            </a:stretch>
          </p:blipFill>
          <p:spPr bwMode="auto">
            <a:xfrm>
              <a:off x="4086225" y="5202238"/>
              <a:ext cx="1203325" cy="546100"/>
            </a:xfrm>
            <a:prstGeom prst="rect">
              <a:avLst/>
            </a:prstGeom>
            <a:noFill/>
            <a:ln w="12700">
              <a:noFill/>
              <a:miter lim="800000"/>
              <a:headEnd/>
              <a:tailEnd/>
            </a:ln>
          </p:spPr>
        </p:pic>
        <p:pic>
          <p:nvPicPr>
            <p:cNvPr id="24602" name="Picture 12"/>
            <p:cNvPicPr>
              <a:picLocks noChangeAspect="1" noChangeArrowheads="1"/>
            </p:cNvPicPr>
            <p:nvPr/>
          </p:nvPicPr>
          <p:blipFill>
            <a:blip r:embed="rId5"/>
            <a:srcRect/>
            <a:stretch>
              <a:fillRect/>
            </a:stretch>
          </p:blipFill>
          <p:spPr bwMode="auto">
            <a:xfrm>
              <a:off x="5405438" y="4894263"/>
              <a:ext cx="901700" cy="965200"/>
            </a:xfrm>
            <a:prstGeom prst="rect">
              <a:avLst/>
            </a:prstGeom>
            <a:noFill/>
            <a:ln w="9525">
              <a:noFill/>
              <a:miter lim="800000"/>
              <a:headEnd/>
              <a:tailEnd/>
            </a:ln>
          </p:spPr>
        </p:pic>
        <p:pic>
          <p:nvPicPr>
            <p:cNvPr id="24603" name="Picture 14"/>
            <p:cNvPicPr>
              <a:picLocks noChangeAspect="1" noChangeArrowheads="1"/>
            </p:cNvPicPr>
            <p:nvPr/>
          </p:nvPicPr>
          <p:blipFill>
            <a:blip r:embed="rId6"/>
            <a:srcRect/>
            <a:stretch>
              <a:fillRect/>
            </a:stretch>
          </p:blipFill>
          <p:spPr bwMode="auto">
            <a:xfrm>
              <a:off x="2193925" y="5538788"/>
              <a:ext cx="1714500" cy="666750"/>
            </a:xfrm>
            <a:prstGeom prst="rect">
              <a:avLst/>
            </a:prstGeom>
            <a:noFill/>
            <a:ln w="9525">
              <a:noFill/>
              <a:miter lim="800000"/>
              <a:headEnd/>
              <a:tailEnd/>
            </a:ln>
          </p:spPr>
        </p:pic>
        <p:pic>
          <p:nvPicPr>
            <p:cNvPr id="24604" name="Picture 4"/>
            <p:cNvPicPr>
              <a:picLocks noChangeAspect="1" noChangeArrowheads="1"/>
            </p:cNvPicPr>
            <p:nvPr/>
          </p:nvPicPr>
          <p:blipFill>
            <a:blip r:embed="rId7"/>
            <a:srcRect/>
            <a:stretch>
              <a:fillRect/>
            </a:stretch>
          </p:blipFill>
          <p:spPr bwMode="auto">
            <a:xfrm>
              <a:off x="4124325" y="4737100"/>
              <a:ext cx="1258888" cy="365125"/>
            </a:xfrm>
            <a:prstGeom prst="rect">
              <a:avLst/>
            </a:prstGeom>
            <a:noFill/>
            <a:ln w="9525">
              <a:noFill/>
              <a:round/>
              <a:headEnd/>
              <a:tailEnd/>
            </a:ln>
          </p:spPr>
        </p:pic>
      </p:grpSp>
      <p:grpSp>
        <p:nvGrpSpPr>
          <p:cNvPr id="9" name="Group 42"/>
          <p:cNvGrpSpPr>
            <a:grpSpLocks/>
          </p:cNvGrpSpPr>
          <p:nvPr/>
        </p:nvGrpSpPr>
        <p:grpSpPr bwMode="auto">
          <a:xfrm>
            <a:off x="2211388" y="2220913"/>
            <a:ext cx="4040187" cy="2668587"/>
            <a:chOff x="2211388" y="2220913"/>
            <a:chExt cx="4040187" cy="2668587"/>
          </a:xfrm>
        </p:grpSpPr>
        <p:grpSp>
          <p:nvGrpSpPr>
            <p:cNvPr id="24594" name="Group 39"/>
            <p:cNvGrpSpPr>
              <a:grpSpLocks/>
            </p:cNvGrpSpPr>
            <p:nvPr/>
          </p:nvGrpSpPr>
          <p:grpSpPr bwMode="auto">
            <a:xfrm>
              <a:off x="2211388" y="3124200"/>
              <a:ext cx="4040187" cy="1765300"/>
              <a:chOff x="2211353" y="3124777"/>
              <a:chExt cx="4040154" cy="1764461"/>
            </a:xfrm>
          </p:grpSpPr>
          <p:sp>
            <p:nvSpPr>
              <p:cNvPr id="36" name="Right Brace 35"/>
              <p:cNvSpPr/>
              <p:nvPr/>
            </p:nvSpPr>
            <p:spPr bwMode="auto">
              <a:xfrm rot="16200000">
                <a:off x="3685590" y="2323320"/>
                <a:ext cx="1091681" cy="4040154"/>
              </a:xfrm>
              <a:prstGeom prst="rightBrace">
                <a:avLst/>
              </a:prstGeom>
              <a:noFill/>
              <a:ln w="19050" cap="flat" cmpd="sng" algn="ctr">
                <a:solidFill>
                  <a:schemeClr val="bg2">
                    <a:lumMod val="75000"/>
                  </a:schemeClr>
                </a:solidFill>
                <a:prstDash val="solid"/>
                <a:round/>
                <a:headEnd type="none" w="med" len="med"/>
                <a:tailEnd type="none" w="med" len="med"/>
              </a:ln>
              <a:effectLst/>
            </p:spPr>
            <p:txBody>
              <a:bodyPr/>
              <a:lstStyle/>
              <a:p>
                <a:pPr defTabSz="914400" eaLnBrk="0">
                  <a:lnSpc>
                    <a:spcPct val="100000"/>
                  </a:lnSpc>
                  <a:buClrTx/>
                  <a:buSzTx/>
                  <a:buFontTx/>
                  <a:buNone/>
                  <a:defRPr/>
                </a:pPr>
                <a:endParaRPr lang="nl-NL" sz="2400">
                  <a:latin typeface="Times New Roman" pitchFamily="18" charset="0"/>
                  <a:ea typeface="ＭＳ Ｐゴシック" pitchFamily="-112" charset="-128"/>
                </a:endParaRPr>
              </a:p>
            </p:txBody>
          </p:sp>
          <p:cxnSp>
            <p:nvCxnSpPr>
              <p:cNvPr id="38" name="Straight Arrow Connector 37"/>
              <p:cNvCxnSpPr/>
              <p:nvPr/>
            </p:nvCxnSpPr>
            <p:spPr bwMode="auto">
              <a:xfrm rot="5400000" flipH="1" flipV="1">
                <a:off x="3895039" y="3460374"/>
                <a:ext cx="671194" cy="0"/>
              </a:xfrm>
              <a:prstGeom prst="straightConnector1">
                <a:avLst/>
              </a:prstGeom>
              <a:solidFill>
                <a:schemeClr val="accent1"/>
              </a:solidFill>
              <a:ln w="19050" cap="flat" cmpd="sng" algn="ctr">
                <a:solidFill>
                  <a:schemeClr val="bg2">
                    <a:lumMod val="75000"/>
                  </a:schemeClr>
                </a:solidFill>
                <a:prstDash val="solid"/>
                <a:round/>
                <a:headEnd type="none" w="med" len="med"/>
                <a:tailEnd type="arrow"/>
              </a:ln>
              <a:effectLst/>
            </p:spPr>
          </p:cxnSp>
        </p:grpSp>
        <p:grpSp>
          <p:nvGrpSpPr>
            <p:cNvPr id="24595" name="Group 40"/>
            <p:cNvGrpSpPr>
              <a:grpSpLocks/>
            </p:cNvGrpSpPr>
            <p:nvPr/>
          </p:nvGrpSpPr>
          <p:grpSpPr bwMode="auto">
            <a:xfrm>
              <a:off x="3294063" y="2220913"/>
              <a:ext cx="2247900" cy="1082675"/>
              <a:chOff x="3433763" y="2127381"/>
              <a:chExt cx="2247900" cy="1082740"/>
            </a:xfrm>
          </p:grpSpPr>
          <p:sp>
            <p:nvSpPr>
              <p:cNvPr id="55" name="Striped Right Arrow 54"/>
              <p:cNvSpPr/>
              <p:nvPr/>
            </p:nvSpPr>
            <p:spPr bwMode="auto">
              <a:xfrm>
                <a:off x="3433763" y="2127381"/>
                <a:ext cx="2247900" cy="1082740"/>
              </a:xfrm>
              <a:prstGeom prst="stripedRightArrow">
                <a:avLst>
                  <a:gd name="adj1" fmla="val 51724"/>
                  <a:gd name="adj2" fmla="val 64364"/>
                </a:avLst>
              </a:prstGeom>
              <a:solidFill>
                <a:srgbClr val="FC8004"/>
              </a:solidFill>
              <a:ln w="12700" cap="flat" cmpd="sng" algn="ctr">
                <a:solidFill>
                  <a:schemeClr val="tx1"/>
                </a:solidFill>
                <a:prstDash val="solid"/>
                <a:round/>
                <a:headEnd type="none" w="med" len="med"/>
                <a:tailEnd type="none" w="med" len="med"/>
              </a:ln>
              <a:effectLst/>
            </p:spPr>
            <p:txBody>
              <a:bodyPr tIns="0" bIns="0"/>
              <a:lstStyle/>
              <a:p>
                <a:pPr algn="ctr" defTabSz="914400" eaLnBrk="0">
                  <a:lnSpc>
                    <a:spcPct val="100000"/>
                  </a:lnSpc>
                  <a:buClrTx/>
                  <a:buSzTx/>
                  <a:buFontTx/>
                  <a:buNone/>
                  <a:defRPr/>
                </a:pPr>
                <a:endParaRPr lang="nl-NL" sz="2000" dirty="0">
                  <a:solidFill>
                    <a:schemeClr val="bg2"/>
                  </a:solidFill>
                  <a:latin typeface="Arial Black" pitchFamily="34" charset="0"/>
                  <a:ea typeface="ＭＳ Ｐゴシック" pitchFamily="-112" charset="-128"/>
                </a:endParaRPr>
              </a:p>
            </p:txBody>
          </p:sp>
          <p:pic>
            <p:nvPicPr>
              <p:cNvPr id="24597" name="Picture 15" descr="logo_1"/>
              <p:cNvPicPr>
                <a:picLocks noChangeAspect="1" noChangeArrowheads="1"/>
              </p:cNvPicPr>
              <p:nvPr/>
            </p:nvPicPr>
            <p:blipFill>
              <a:blip r:embed="rId8"/>
              <a:srcRect/>
              <a:stretch>
                <a:fillRect/>
              </a:stretch>
            </p:blipFill>
            <p:spPr bwMode="auto">
              <a:xfrm>
                <a:off x="3797559" y="2429986"/>
                <a:ext cx="1171300" cy="476812"/>
              </a:xfrm>
              <a:prstGeom prst="rect">
                <a:avLst/>
              </a:prstGeom>
              <a:noFill/>
              <a:ln w="9525">
                <a:noFill/>
                <a:miter lim="800000"/>
                <a:headEnd/>
                <a:tailEnd/>
              </a:ln>
            </p:spPr>
          </p:pic>
        </p:grpSp>
      </p:grpSp>
      <p:grpSp>
        <p:nvGrpSpPr>
          <p:cNvPr id="12" name="Group 46"/>
          <p:cNvGrpSpPr>
            <a:grpSpLocks/>
          </p:cNvGrpSpPr>
          <p:nvPr/>
        </p:nvGrpSpPr>
        <p:grpSpPr bwMode="auto">
          <a:xfrm>
            <a:off x="5819775" y="2149475"/>
            <a:ext cx="3171825" cy="1560513"/>
            <a:chOff x="5820172" y="2149475"/>
            <a:chExt cx="3171428" cy="1560215"/>
          </a:xfrm>
        </p:grpSpPr>
        <p:grpSp>
          <p:nvGrpSpPr>
            <p:cNvPr id="24589" name="Group 45"/>
            <p:cNvGrpSpPr>
              <a:grpSpLocks/>
            </p:cNvGrpSpPr>
            <p:nvPr/>
          </p:nvGrpSpPr>
          <p:grpSpPr bwMode="auto">
            <a:xfrm>
              <a:off x="5820172" y="2149475"/>
              <a:ext cx="2679303" cy="1541026"/>
              <a:chOff x="5858272" y="2149475"/>
              <a:chExt cx="2679303" cy="1541026"/>
            </a:xfrm>
          </p:grpSpPr>
          <p:sp>
            <p:nvSpPr>
              <p:cNvPr id="24591" name="Rectangle 49"/>
              <p:cNvSpPr>
                <a:spLocks noChangeArrowheads="1"/>
              </p:cNvSpPr>
              <p:nvPr/>
            </p:nvSpPr>
            <p:spPr bwMode="auto">
              <a:xfrm>
                <a:off x="7058025" y="2813050"/>
                <a:ext cx="1479550" cy="615950"/>
              </a:xfrm>
              <a:prstGeom prst="rect">
                <a:avLst/>
              </a:prstGeom>
              <a:solidFill>
                <a:schemeClr val="bg1"/>
              </a:solidFill>
              <a:ln w="12700" algn="ctr">
                <a:solidFill>
                  <a:schemeClr val="bg1"/>
                </a:solidFill>
                <a:round/>
                <a:headEnd/>
                <a:tailEnd/>
              </a:ln>
            </p:spPr>
            <p:txBody>
              <a:bodyPr/>
              <a:lstStyle/>
              <a:p>
                <a:pPr defTabSz="914400" eaLnBrk="0">
                  <a:lnSpc>
                    <a:spcPct val="100000"/>
                  </a:lnSpc>
                  <a:buClrTx/>
                  <a:buSzTx/>
                  <a:buFontTx/>
                  <a:buNone/>
                </a:pPr>
                <a:endParaRPr lang="nl-NL" sz="2400">
                  <a:latin typeface="Times New Roman" pitchFamily="18" charset="0"/>
                </a:endParaRPr>
              </a:p>
            </p:txBody>
          </p:sp>
          <p:pic>
            <p:nvPicPr>
              <p:cNvPr id="24592" name="Picture 8"/>
              <p:cNvPicPr>
                <a:picLocks noChangeAspect="1" noChangeArrowheads="1"/>
              </p:cNvPicPr>
              <p:nvPr/>
            </p:nvPicPr>
            <p:blipFill>
              <a:blip r:embed="rId9"/>
              <a:srcRect/>
              <a:stretch>
                <a:fillRect/>
              </a:stretch>
            </p:blipFill>
            <p:spPr bwMode="auto">
              <a:xfrm>
                <a:off x="6711950" y="2149475"/>
                <a:ext cx="1401763" cy="569913"/>
              </a:xfrm>
              <a:prstGeom prst="rect">
                <a:avLst/>
              </a:prstGeom>
              <a:noFill/>
              <a:ln w="9525">
                <a:noFill/>
                <a:miter lim="800000"/>
                <a:headEnd/>
                <a:tailEnd/>
              </a:ln>
            </p:spPr>
          </p:pic>
          <p:pic>
            <p:nvPicPr>
              <p:cNvPr id="44" name="Picture 43"/>
              <p:cNvPicPr>
                <a:picLocks noChangeAspect="1"/>
              </p:cNvPicPr>
              <p:nvPr/>
            </p:nvPicPr>
            <p:blipFill>
              <a:blip r:embed="rId10" cstate="print"/>
              <a:stretch>
                <a:fillRect/>
              </a:stretch>
            </p:blipFill>
            <p:spPr>
              <a:xfrm>
                <a:off x="5858272" y="2679948"/>
                <a:ext cx="1490566" cy="101055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pic>
          <p:nvPicPr>
            <p:cNvPr id="45" name="Picture 44"/>
            <p:cNvPicPr>
              <a:picLocks noChangeAspect="1"/>
            </p:cNvPicPr>
            <p:nvPr/>
          </p:nvPicPr>
          <p:blipFill>
            <a:blip r:embed="rId11" cstate="print"/>
            <a:stretch>
              <a:fillRect/>
            </a:stretch>
          </p:blipFill>
          <p:spPr>
            <a:xfrm>
              <a:off x="7316014" y="2765698"/>
              <a:ext cx="1675586" cy="9439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4"/>
          <p:cNvSpPr>
            <a:spLocks noGrp="1"/>
          </p:cNvSpPr>
          <p:nvPr>
            <p:ph type="title"/>
          </p:nvPr>
        </p:nvSpPr>
        <p:spPr/>
        <p:txBody>
          <a:bodyPr/>
          <a:lstStyle/>
          <a:p>
            <a:r>
              <a:rPr lang="en-GB" sz="3600" dirty="0" smtClean="0">
                <a:latin typeface="Arial" pitchFamily="34" charset="0"/>
              </a:rPr>
              <a:t>Applications</a:t>
            </a:r>
          </a:p>
        </p:txBody>
      </p:sp>
      <p:sp>
        <p:nvSpPr>
          <p:cNvPr id="22" name="Content Placeholder 21"/>
          <p:cNvSpPr>
            <a:spLocks noGrp="1"/>
          </p:cNvSpPr>
          <p:nvPr>
            <p:ph idx="1"/>
          </p:nvPr>
        </p:nvSpPr>
        <p:spPr>
          <a:xfrm>
            <a:off x="457200" y="2781300"/>
            <a:ext cx="8229600" cy="935038"/>
          </a:xfrm>
        </p:spPr>
        <p:txBody>
          <a:bodyPr>
            <a:normAutofit lnSpcReduction="10000"/>
          </a:bodyPr>
          <a:lstStyle/>
          <a:p>
            <a:pPr marL="269875" indent="-269875">
              <a:buFont typeface="Times New Roman" pitchFamily="16" charset="0"/>
              <a:buChar char="•"/>
              <a:defRPr/>
            </a:pPr>
            <a:r>
              <a:rPr lang="en-GB" sz="2400" dirty="0" smtClean="0"/>
              <a:t>7 applications from 5 scientific domains ...</a:t>
            </a:r>
          </a:p>
          <a:p>
            <a:pPr marL="269875" indent="-269875">
              <a:buFont typeface="Times New Roman" pitchFamily="16" charset="0"/>
              <a:buChar char="•"/>
              <a:defRPr/>
            </a:pPr>
            <a:r>
              <a:rPr lang="en-GB" sz="2400" dirty="0" smtClean="0"/>
              <a:t>... in a common generic multiscale computing framework </a:t>
            </a:r>
            <a:endParaRPr lang="en-GB" sz="2400" dirty="0"/>
          </a:p>
        </p:txBody>
      </p:sp>
      <p:grpSp>
        <p:nvGrpSpPr>
          <p:cNvPr id="2" name="Group 36"/>
          <p:cNvGrpSpPr>
            <a:grpSpLocks/>
          </p:cNvGrpSpPr>
          <p:nvPr/>
        </p:nvGrpSpPr>
        <p:grpSpPr bwMode="auto">
          <a:xfrm>
            <a:off x="250825" y="1268413"/>
            <a:ext cx="7813675" cy="1220787"/>
            <a:chOff x="251520" y="1268760"/>
            <a:chExt cx="7812947" cy="1220328"/>
          </a:xfrm>
        </p:grpSpPr>
        <p:grpSp>
          <p:nvGrpSpPr>
            <p:cNvPr id="25616" name="Group 146"/>
            <p:cNvGrpSpPr>
              <a:grpSpLocks noChangeAspect="1"/>
            </p:cNvGrpSpPr>
            <p:nvPr/>
          </p:nvGrpSpPr>
          <p:grpSpPr bwMode="auto">
            <a:xfrm>
              <a:off x="251520" y="1268760"/>
              <a:ext cx="1475084" cy="1214687"/>
              <a:chOff x="146050" y="1214438"/>
              <a:chExt cx="2950473" cy="2428870"/>
            </a:xfrm>
          </p:grpSpPr>
          <p:pic>
            <p:nvPicPr>
              <p:cNvPr id="25629" name="Picture 6"/>
              <p:cNvPicPr>
                <a:picLocks noChangeAspect="1" noChangeArrowheads="1"/>
              </p:cNvPicPr>
              <p:nvPr/>
            </p:nvPicPr>
            <p:blipFill>
              <a:blip r:embed="rId2"/>
              <a:srcRect/>
              <a:stretch>
                <a:fillRect/>
              </a:stretch>
            </p:blipFill>
            <p:spPr bwMode="auto">
              <a:xfrm>
                <a:off x="699795" y="1214438"/>
                <a:ext cx="1485001" cy="1980000"/>
              </a:xfrm>
              <a:prstGeom prst="rect">
                <a:avLst/>
              </a:prstGeom>
              <a:noFill/>
              <a:ln w="9525">
                <a:noFill/>
                <a:miter lim="800000"/>
                <a:headEnd/>
                <a:tailEnd/>
              </a:ln>
            </p:spPr>
          </p:pic>
          <p:sp>
            <p:nvSpPr>
              <p:cNvPr id="25630" name="TextBox 135"/>
              <p:cNvSpPr txBox="1">
                <a:spLocks noChangeArrowheads="1"/>
              </p:cNvSpPr>
              <p:nvPr/>
            </p:nvSpPr>
            <p:spPr bwMode="auto">
              <a:xfrm>
                <a:off x="146050" y="3181740"/>
                <a:ext cx="2950473" cy="461568"/>
              </a:xfrm>
              <a:prstGeom prst="rect">
                <a:avLst/>
              </a:prstGeom>
              <a:noFill/>
              <a:ln w="9525">
                <a:noFill/>
                <a:miter lim="800000"/>
                <a:headEnd/>
                <a:tailEnd/>
              </a:ln>
            </p:spPr>
            <p:txBody>
              <a:bodyPr wrap="none">
                <a:spAutoFit/>
              </a:bodyPr>
              <a:lstStyle/>
              <a:p>
                <a:r>
                  <a:rPr lang="en-US" sz="900">
                    <a:solidFill>
                      <a:srgbClr val="000000"/>
                    </a:solidFill>
                  </a:rPr>
                  <a:t>virtual physiological human</a:t>
                </a:r>
                <a:endParaRPr lang="nl-NL" sz="900">
                  <a:solidFill>
                    <a:srgbClr val="000000"/>
                  </a:solidFill>
                </a:endParaRPr>
              </a:p>
            </p:txBody>
          </p:sp>
        </p:grpSp>
        <p:grpSp>
          <p:nvGrpSpPr>
            <p:cNvPr id="25617" name="Group 147"/>
            <p:cNvGrpSpPr>
              <a:grpSpLocks noChangeAspect="1"/>
            </p:cNvGrpSpPr>
            <p:nvPr/>
          </p:nvGrpSpPr>
          <p:grpSpPr bwMode="auto">
            <a:xfrm>
              <a:off x="5220072" y="1268760"/>
              <a:ext cx="1045369" cy="1096106"/>
              <a:chOff x="3879707" y="1214438"/>
              <a:chExt cx="2090165" cy="2191881"/>
            </a:xfrm>
          </p:grpSpPr>
          <p:pic>
            <p:nvPicPr>
              <p:cNvPr id="25627" name="Picture 136" descr="iter.bmp"/>
              <p:cNvPicPr>
                <a:picLocks noChangeAspect="1"/>
              </p:cNvPicPr>
              <p:nvPr/>
            </p:nvPicPr>
            <p:blipFill>
              <a:blip r:embed="rId3"/>
              <a:srcRect/>
              <a:stretch>
                <a:fillRect/>
              </a:stretch>
            </p:blipFill>
            <p:spPr bwMode="auto">
              <a:xfrm>
                <a:off x="3879707" y="1214438"/>
                <a:ext cx="2090165" cy="1980000"/>
              </a:xfrm>
              <a:prstGeom prst="rect">
                <a:avLst/>
              </a:prstGeom>
              <a:noFill/>
              <a:ln w="9525">
                <a:noFill/>
                <a:miter lim="800000"/>
                <a:headEnd/>
                <a:tailEnd/>
              </a:ln>
            </p:spPr>
          </p:pic>
          <p:sp>
            <p:nvSpPr>
              <p:cNvPr id="25628" name="TextBox 137"/>
              <p:cNvSpPr txBox="1">
                <a:spLocks noChangeArrowheads="1"/>
              </p:cNvSpPr>
              <p:nvPr/>
            </p:nvSpPr>
            <p:spPr bwMode="auto">
              <a:xfrm>
                <a:off x="4525218" y="3175522"/>
                <a:ext cx="474680" cy="230797"/>
              </a:xfrm>
              <a:prstGeom prst="rect">
                <a:avLst/>
              </a:prstGeom>
              <a:noFill/>
              <a:ln w="9525">
                <a:noFill/>
                <a:miter lim="800000"/>
                <a:headEnd/>
                <a:tailEnd/>
              </a:ln>
            </p:spPr>
            <p:txBody>
              <a:bodyPr wrap="none">
                <a:spAutoFit/>
              </a:bodyPr>
              <a:lstStyle/>
              <a:p>
                <a:r>
                  <a:rPr lang="en-US" sz="900">
                    <a:solidFill>
                      <a:srgbClr val="000000"/>
                    </a:solidFill>
                  </a:rPr>
                  <a:t>fusion</a:t>
                </a:r>
                <a:endParaRPr lang="nl-NL" sz="900">
                  <a:solidFill>
                    <a:srgbClr val="000000"/>
                  </a:solidFill>
                </a:endParaRPr>
              </a:p>
            </p:txBody>
          </p:sp>
        </p:grpSp>
        <p:grpSp>
          <p:nvGrpSpPr>
            <p:cNvPr id="25618" name="Group 149"/>
            <p:cNvGrpSpPr>
              <a:grpSpLocks noChangeAspect="1"/>
            </p:cNvGrpSpPr>
            <p:nvPr/>
          </p:nvGrpSpPr>
          <p:grpSpPr bwMode="auto">
            <a:xfrm>
              <a:off x="1835696" y="1268760"/>
              <a:ext cx="1320007" cy="1217852"/>
              <a:chOff x="6314880" y="1214438"/>
              <a:chExt cx="2640000" cy="2435069"/>
            </a:xfrm>
          </p:grpSpPr>
          <p:pic>
            <p:nvPicPr>
              <p:cNvPr id="25625" name="Picture 8"/>
              <p:cNvPicPr>
                <a:picLocks noChangeAspect="1" noChangeArrowheads="1"/>
              </p:cNvPicPr>
              <p:nvPr/>
            </p:nvPicPr>
            <p:blipFill>
              <a:blip r:embed="rId4"/>
              <a:srcRect/>
              <a:stretch>
                <a:fillRect/>
              </a:stretch>
            </p:blipFill>
            <p:spPr bwMode="auto">
              <a:xfrm>
                <a:off x="6314880" y="1214438"/>
                <a:ext cx="2640000" cy="1980000"/>
              </a:xfrm>
              <a:prstGeom prst="rect">
                <a:avLst/>
              </a:prstGeom>
              <a:noFill/>
              <a:ln w="9525">
                <a:noFill/>
                <a:miter lim="800000"/>
                <a:headEnd/>
                <a:tailEnd/>
              </a:ln>
            </p:spPr>
          </p:pic>
          <p:sp>
            <p:nvSpPr>
              <p:cNvPr id="25626" name="TextBox 140"/>
              <p:cNvSpPr txBox="1">
                <a:spLocks noChangeArrowheads="1"/>
              </p:cNvSpPr>
              <p:nvPr/>
            </p:nvSpPr>
            <p:spPr bwMode="auto">
              <a:xfrm>
                <a:off x="7215539" y="3187963"/>
                <a:ext cx="1311891" cy="461544"/>
              </a:xfrm>
              <a:prstGeom prst="rect">
                <a:avLst/>
              </a:prstGeom>
              <a:noFill/>
              <a:ln w="9525">
                <a:noFill/>
                <a:miter lim="800000"/>
                <a:headEnd/>
                <a:tailEnd/>
              </a:ln>
            </p:spPr>
            <p:txBody>
              <a:bodyPr wrap="none">
                <a:spAutoFit/>
              </a:bodyPr>
              <a:lstStyle/>
              <a:p>
                <a:r>
                  <a:rPr lang="en-US" sz="900">
                    <a:solidFill>
                      <a:srgbClr val="000000"/>
                    </a:solidFill>
                  </a:rPr>
                  <a:t>hydrology</a:t>
                </a:r>
                <a:endParaRPr lang="nl-NL" sz="900">
                  <a:solidFill>
                    <a:srgbClr val="000000"/>
                  </a:solidFill>
                </a:endParaRPr>
              </a:p>
            </p:txBody>
          </p:sp>
        </p:grpSp>
        <p:grpSp>
          <p:nvGrpSpPr>
            <p:cNvPr id="25619" name="Group 150"/>
            <p:cNvGrpSpPr>
              <a:grpSpLocks noChangeAspect="1"/>
            </p:cNvGrpSpPr>
            <p:nvPr/>
          </p:nvGrpSpPr>
          <p:grpSpPr bwMode="auto">
            <a:xfrm>
              <a:off x="3419872" y="1268760"/>
              <a:ext cx="1370013" cy="1220328"/>
              <a:chOff x="323461" y="3967163"/>
              <a:chExt cx="2740484" cy="2441340"/>
            </a:xfrm>
          </p:grpSpPr>
          <p:pic>
            <p:nvPicPr>
              <p:cNvPr id="25623" name="Picture 10"/>
              <p:cNvPicPr>
                <a:picLocks noChangeAspect="1" noChangeArrowheads="1"/>
              </p:cNvPicPr>
              <p:nvPr/>
            </p:nvPicPr>
            <p:blipFill>
              <a:blip r:embed="rId5"/>
              <a:srcRect/>
              <a:stretch>
                <a:fillRect/>
              </a:stretch>
            </p:blipFill>
            <p:spPr bwMode="auto">
              <a:xfrm>
                <a:off x="323461" y="3967163"/>
                <a:ext cx="2740484" cy="1980000"/>
              </a:xfrm>
              <a:prstGeom prst="rect">
                <a:avLst/>
              </a:prstGeom>
              <a:noFill/>
              <a:ln w="9525">
                <a:noFill/>
                <a:miter lim="800000"/>
                <a:headEnd/>
                <a:tailEnd/>
              </a:ln>
            </p:spPr>
          </p:pic>
          <p:sp>
            <p:nvSpPr>
              <p:cNvPr id="25624" name="TextBox 143"/>
              <p:cNvSpPr txBox="1">
                <a:spLocks noChangeArrowheads="1"/>
              </p:cNvSpPr>
              <p:nvPr/>
            </p:nvSpPr>
            <p:spPr bwMode="auto">
              <a:xfrm>
                <a:off x="453961" y="5946710"/>
                <a:ext cx="2421581" cy="461793"/>
              </a:xfrm>
              <a:prstGeom prst="rect">
                <a:avLst/>
              </a:prstGeom>
              <a:noFill/>
              <a:ln w="9525">
                <a:noFill/>
                <a:miter lim="800000"/>
                <a:headEnd/>
                <a:tailEnd/>
              </a:ln>
            </p:spPr>
            <p:txBody>
              <a:bodyPr wrap="none">
                <a:spAutoFit/>
              </a:bodyPr>
              <a:lstStyle/>
              <a:p>
                <a:r>
                  <a:rPr lang="en-US" sz="900">
                    <a:solidFill>
                      <a:srgbClr val="000000"/>
                    </a:solidFill>
                  </a:rPr>
                  <a:t>nano material science</a:t>
                </a:r>
                <a:endParaRPr lang="nl-NL" sz="900">
                  <a:solidFill>
                    <a:srgbClr val="000000"/>
                  </a:solidFill>
                </a:endParaRPr>
              </a:p>
            </p:txBody>
          </p:sp>
        </p:grpSp>
        <p:grpSp>
          <p:nvGrpSpPr>
            <p:cNvPr id="25620" name="Group 151"/>
            <p:cNvGrpSpPr>
              <a:grpSpLocks noChangeAspect="1"/>
            </p:cNvGrpSpPr>
            <p:nvPr/>
          </p:nvGrpSpPr>
          <p:grpSpPr bwMode="auto">
            <a:xfrm>
              <a:off x="6804248" y="1268760"/>
              <a:ext cx="1260219" cy="1213090"/>
              <a:chOff x="4197610" y="3967163"/>
              <a:chExt cx="2521066" cy="2425539"/>
            </a:xfrm>
          </p:grpSpPr>
          <p:pic>
            <p:nvPicPr>
              <p:cNvPr id="25621" name="Picture 11"/>
              <p:cNvPicPr>
                <a:picLocks noChangeAspect="1" noChangeArrowheads="1"/>
              </p:cNvPicPr>
              <p:nvPr/>
            </p:nvPicPr>
            <p:blipFill>
              <a:blip r:embed="rId6"/>
              <a:srcRect/>
              <a:stretch>
                <a:fillRect/>
              </a:stretch>
            </p:blipFill>
            <p:spPr bwMode="auto">
              <a:xfrm>
                <a:off x="4197610" y="3967163"/>
                <a:ext cx="2457931" cy="1980000"/>
              </a:xfrm>
              <a:prstGeom prst="rect">
                <a:avLst/>
              </a:prstGeom>
              <a:noFill/>
              <a:ln w="9525">
                <a:noFill/>
                <a:miter lim="800000"/>
                <a:headEnd/>
                <a:tailEnd/>
              </a:ln>
            </p:spPr>
          </p:pic>
          <p:sp>
            <p:nvSpPr>
              <p:cNvPr id="25622" name="TextBox 145"/>
              <p:cNvSpPr txBox="1">
                <a:spLocks noChangeArrowheads="1"/>
              </p:cNvSpPr>
              <p:nvPr/>
            </p:nvSpPr>
            <p:spPr bwMode="auto">
              <a:xfrm>
                <a:off x="4235968" y="5931160"/>
                <a:ext cx="2482708" cy="461542"/>
              </a:xfrm>
              <a:prstGeom prst="rect">
                <a:avLst/>
              </a:prstGeom>
              <a:noFill/>
              <a:ln w="9525">
                <a:noFill/>
                <a:miter lim="800000"/>
                <a:headEnd/>
                <a:tailEnd/>
              </a:ln>
            </p:spPr>
            <p:txBody>
              <a:bodyPr wrap="none">
                <a:spAutoFit/>
              </a:bodyPr>
              <a:lstStyle/>
              <a:p>
                <a:r>
                  <a:rPr lang="en-US" sz="900">
                    <a:solidFill>
                      <a:srgbClr val="000000"/>
                    </a:solidFill>
                  </a:rPr>
                  <a:t>computational biology</a:t>
                </a:r>
                <a:endParaRPr lang="nl-NL" sz="900">
                  <a:solidFill>
                    <a:srgbClr val="000000"/>
                  </a:solidFill>
                </a:endParaRPr>
              </a:p>
            </p:txBody>
          </p:sp>
        </p:grpSp>
      </p:grpSp>
      <p:grpSp>
        <p:nvGrpSpPr>
          <p:cNvPr id="8" name="Group 38"/>
          <p:cNvGrpSpPr>
            <a:grpSpLocks/>
          </p:cNvGrpSpPr>
          <p:nvPr/>
        </p:nvGrpSpPr>
        <p:grpSpPr bwMode="auto">
          <a:xfrm>
            <a:off x="704850" y="3860800"/>
            <a:ext cx="8115300" cy="2273300"/>
            <a:chOff x="704570" y="3861048"/>
            <a:chExt cx="8115902" cy="2273424"/>
          </a:xfrm>
        </p:grpSpPr>
        <p:pic>
          <p:nvPicPr>
            <p:cNvPr id="25606" name="Picture 5"/>
            <p:cNvPicPr>
              <a:picLocks noChangeAspect="1" noChangeArrowheads="1"/>
            </p:cNvPicPr>
            <p:nvPr/>
          </p:nvPicPr>
          <p:blipFill>
            <a:blip r:embed="rId7"/>
            <a:srcRect l="11696" t="25858" r="10081" b="47527"/>
            <a:stretch>
              <a:fillRect/>
            </a:stretch>
          </p:blipFill>
          <p:spPr bwMode="auto">
            <a:xfrm>
              <a:off x="5652120" y="3861048"/>
              <a:ext cx="1250140" cy="1728192"/>
            </a:xfrm>
            <a:prstGeom prst="rect">
              <a:avLst/>
            </a:prstGeom>
            <a:noFill/>
            <a:ln w="9525">
              <a:noFill/>
              <a:round/>
              <a:headEnd/>
              <a:tailEnd/>
            </a:ln>
          </p:spPr>
        </p:pic>
        <p:pic>
          <p:nvPicPr>
            <p:cNvPr id="25607" name="Picture 4"/>
            <p:cNvPicPr>
              <a:picLocks noChangeAspect="1" noChangeArrowheads="1"/>
            </p:cNvPicPr>
            <p:nvPr/>
          </p:nvPicPr>
          <p:blipFill>
            <a:blip r:embed="rId8"/>
            <a:srcRect l="14861" b="16592"/>
            <a:stretch>
              <a:fillRect/>
            </a:stretch>
          </p:blipFill>
          <p:spPr bwMode="auto">
            <a:xfrm>
              <a:off x="704570" y="4149080"/>
              <a:ext cx="1491166" cy="1008112"/>
            </a:xfrm>
            <a:prstGeom prst="rect">
              <a:avLst/>
            </a:prstGeom>
            <a:noFill/>
            <a:ln w="9525">
              <a:noFill/>
              <a:round/>
              <a:headEnd/>
              <a:tailEnd/>
            </a:ln>
          </p:spPr>
        </p:pic>
        <p:pic>
          <p:nvPicPr>
            <p:cNvPr id="25608" name="Picture 4"/>
            <p:cNvPicPr>
              <a:picLocks noChangeAspect="1" noChangeArrowheads="1"/>
            </p:cNvPicPr>
            <p:nvPr/>
          </p:nvPicPr>
          <p:blipFill>
            <a:blip r:embed="rId9"/>
            <a:srcRect l="23926" t="10786" b="8315"/>
            <a:stretch>
              <a:fillRect/>
            </a:stretch>
          </p:blipFill>
          <p:spPr bwMode="auto">
            <a:xfrm>
              <a:off x="2411759" y="3861048"/>
              <a:ext cx="1322145" cy="1440160"/>
            </a:xfrm>
            <a:prstGeom prst="rect">
              <a:avLst/>
            </a:prstGeom>
            <a:noFill/>
            <a:ln w="9525">
              <a:noFill/>
              <a:round/>
              <a:headEnd/>
              <a:tailEnd/>
            </a:ln>
          </p:spPr>
        </p:pic>
        <p:pic>
          <p:nvPicPr>
            <p:cNvPr id="25609" name="Picture 6"/>
            <p:cNvPicPr>
              <a:picLocks noChangeAspect="1" noChangeArrowheads="1"/>
            </p:cNvPicPr>
            <p:nvPr/>
          </p:nvPicPr>
          <p:blipFill>
            <a:blip r:embed="rId10"/>
            <a:srcRect/>
            <a:stretch>
              <a:fillRect/>
            </a:stretch>
          </p:blipFill>
          <p:spPr bwMode="auto">
            <a:xfrm>
              <a:off x="3947318" y="3861048"/>
              <a:ext cx="1429185" cy="1656184"/>
            </a:xfrm>
            <a:prstGeom prst="rect">
              <a:avLst/>
            </a:prstGeom>
            <a:noFill/>
            <a:ln w="9525">
              <a:noFill/>
              <a:round/>
              <a:headEnd/>
              <a:tailEnd/>
            </a:ln>
          </p:spPr>
        </p:pic>
        <p:pic>
          <p:nvPicPr>
            <p:cNvPr id="25610" name="Picture 4"/>
            <p:cNvPicPr>
              <a:picLocks noChangeAspect="1" noChangeArrowheads="1"/>
            </p:cNvPicPr>
            <p:nvPr/>
          </p:nvPicPr>
          <p:blipFill>
            <a:blip r:embed="rId11"/>
            <a:srcRect l="67537" t="20000"/>
            <a:stretch>
              <a:fillRect/>
            </a:stretch>
          </p:blipFill>
          <p:spPr bwMode="auto">
            <a:xfrm>
              <a:off x="7308304" y="4293096"/>
              <a:ext cx="1485165" cy="792088"/>
            </a:xfrm>
            <a:prstGeom prst="rect">
              <a:avLst/>
            </a:prstGeom>
            <a:noFill/>
            <a:ln w="9525">
              <a:noFill/>
              <a:round/>
              <a:headEnd/>
              <a:tailEnd/>
            </a:ln>
          </p:spPr>
        </p:pic>
        <p:sp>
          <p:nvSpPr>
            <p:cNvPr id="25611" name="Text Box 2"/>
            <p:cNvSpPr txBox="1">
              <a:spLocks noChangeArrowheads="1"/>
            </p:cNvSpPr>
            <p:nvPr/>
          </p:nvSpPr>
          <p:spPr bwMode="auto">
            <a:xfrm>
              <a:off x="755576" y="5373216"/>
              <a:ext cx="8064896" cy="761256"/>
            </a:xfrm>
            <a:prstGeom prst="rect">
              <a:avLst/>
            </a:prstGeom>
            <a:noFill/>
            <a:ln w="9525">
              <a:noFill/>
              <a:round/>
              <a:headEnd/>
              <a:tailEnd/>
            </a:ln>
          </p:spPr>
          <p:txBody>
            <a:bodyPr lIns="216000" tIns="93600" bIns="93600"/>
            <a:lstStyle/>
            <a:p>
              <a:pPr marL="341313" indent="-341313">
                <a:spcBef>
                  <a:spcPts val="700"/>
                </a:spcBef>
                <a:spcAft>
                  <a:spcPts val="600"/>
                </a:spcAft>
                <a:buClr>
                  <a:srgbClr val="A6A6A6"/>
                </a:buClr>
                <a:tabLst>
                  <a:tab pos="1436688" algn="l"/>
                  <a:tab pos="3321050" algn="l"/>
                  <a:tab pos="4935538" algn="l"/>
                  <a:tab pos="6362700" algn="l"/>
                  <a:tab pos="8226425" algn="l"/>
                  <a:tab pos="9140825" algn="l"/>
                  <a:tab pos="10055225" algn="l"/>
                </a:tabLst>
              </a:pPr>
              <a:r>
                <a:rPr lang="de-DE" sz="1400" i="1">
                  <a:solidFill>
                    <a:srgbClr val="000000"/>
                  </a:solidFill>
                </a:rPr>
                <a:t>SSM	Coupling topology  	(x)MML  	Task graph  	Scheduling</a:t>
              </a:r>
            </a:p>
          </p:txBody>
        </p:sp>
        <p:cxnSp>
          <p:nvCxnSpPr>
            <p:cNvPr id="31" name="Straight Arrow Connector 30"/>
            <p:cNvCxnSpPr/>
            <p:nvPr/>
          </p:nvCxnSpPr>
          <p:spPr>
            <a:xfrm>
              <a:off x="2052458" y="4653254"/>
              <a:ext cx="358802"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708343" y="4653254"/>
              <a:ext cx="36039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292785" y="4581812"/>
              <a:ext cx="358802"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875641" y="4581812"/>
              <a:ext cx="360389"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68313" y="188913"/>
            <a:ext cx="6465224" cy="717550"/>
          </a:xfrm>
        </p:spPr>
        <p:txBody>
          <a:bodyPr/>
          <a:lstStyle/>
          <a:p>
            <a:pPr eaLnBrk="1" hangingPunct="1"/>
            <a:r>
              <a:rPr lang="pl-PL" dirty="0" smtClean="0">
                <a:latin typeface="Arial" pitchFamily="34" charset="0"/>
                <a:cs typeface="Arial" pitchFamily="34" charset="0"/>
              </a:rPr>
              <a:t> </a:t>
            </a:r>
            <a:r>
              <a:rPr lang="en-US" dirty="0" smtClean="0">
                <a:latin typeface="Arial" pitchFamily="34" charset="0"/>
                <a:cs typeface="Arial" pitchFamily="34" charset="0"/>
              </a:rPr>
              <a:t>MAPPER main </a:t>
            </a:r>
            <a:r>
              <a:rPr lang="en-US" sz="3600" dirty="0" smtClean="0">
                <a:latin typeface="Arial" pitchFamily="34" charset="0"/>
                <a:cs typeface="Arial" pitchFamily="34" charset="0"/>
              </a:rPr>
              <a:t>o</a:t>
            </a:r>
            <a:r>
              <a:rPr lang="pl-PL" sz="3600" dirty="0" err="1" smtClean="0">
                <a:latin typeface="Arial" pitchFamily="34" charset="0"/>
                <a:cs typeface="Arial" pitchFamily="34" charset="0"/>
              </a:rPr>
              <a:t>bjectives</a:t>
            </a:r>
            <a:endParaRPr lang="pl-PL" sz="3600" dirty="0" smtClean="0">
              <a:latin typeface="Arial" pitchFamily="34" charset="0"/>
            </a:endParaRPr>
          </a:p>
        </p:txBody>
      </p:sp>
      <p:sp>
        <p:nvSpPr>
          <p:cNvPr id="15363" name="Content Placeholder 5"/>
          <p:cNvSpPr>
            <a:spLocks noGrp="1"/>
          </p:cNvSpPr>
          <p:nvPr>
            <p:ph sz="half" idx="1"/>
          </p:nvPr>
        </p:nvSpPr>
        <p:spPr>
          <a:xfrm>
            <a:off x="5469776" y="1336675"/>
            <a:ext cx="3674224" cy="4835525"/>
          </a:xfrm>
        </p:spPr>
        <p:txBody>
          <a:bodyPr>
            <a:normAutofit fontScale="92500" lnSpcReduction="10000"/>
          </a:bodyPr>
          <a:lstStyle/>
          <a:p>
            <a:pPr>
              <a:buFont typeface="Times New Roman" pitchFamily="16" charset="0"/>
              <a:buChar char="•"/>
              <a:defRPr/>
            </a:pPr>
            <a:r>
              <a:rPr lang="en-GB" sz="1800" dirty="0" smtClean="0">
                <a:cs typeface="Arial" charset="0"/>
              </a:rPr>
              <a:t>Develop computational strategies, software and services</a:t>
            </a:r>
          </a:p>
          <a:p>
            <a:pPr marL="447675" lvl="1" indent="9525">
              <a:buFontTx/>
              <a:buNone/>
              <a:defRPr/>
            </a:pPr>
            <a:r>
              <a:rPr lang="en-GB" sz="1400" dirty="0" smtClean="0">
                <a:cs typeface="Arial" charset="0"/>
              </a:rPr>
              <a:t>for </a:t>
            </a:r>
            <a:r>
              <a:rPr lang="en-GB" sz="1400" i="1" dirty="0" smtClean="0">
                <a:cs typeface="Arial" charset="0"/>
              </a:rPr>
              <a:t>distributed multiscale simulations</a:t>
            </a:r>
            <a:r>
              <a:rPr lang="en-GB" sz="1400" dirty="0" smtClean="0">
                <a:cs typeface="Arial" charset="0"/>
              </a:rPr>
              <a:t> across disciplines</a:t>
            </a:r>
          </a:p>
          <a:p>
            <a:pPr marL="447675" lvl="1" indent="9525">
              <a:buFontTx/>
              <a:buNone/>
              <a:defRPr/>
            </a:pPr>
            <a:r>
              <a:rPr lang="en-GB" sz="1400" dirty="0" smtClean="0">
                <a:cs typeface="Arial" charset="0"/>
              </a:rPr>
              <a:t>exploiting existing and evolving European e-infrastructure</a:t>
            </a:r>
            <a:endParaRPr lang="nl-NL" sz="1400" dirty="0" smtClean="0">
              <a:cs typeface="Arial" charset="0"/>
            </a:endParaRPr>
          </a:p>
          <a:p>
            <a:pPr>
              <a:buFont typeface="Times New Roman" pitchFamily="16" charset="0"/>
              <a:buChar char="•"/>
              <a:defRPr/>
            </a:pPr>
            <a:r>
              <a:rPr lang="en-GB" sz="1800" dirty="0" smtClean="0">
                <a:cs typeface="Arial" charset="0"/>
              </a:rPr>
              <a:t>Deploy a computational science infrastructure</a:t>
            </a:r>
          </a:p>
          <a:p>
            <a:pPr>
              <a:buFont typeface="Times New Roman" pitchFamily="16" charset="0"/>
              <a:buChar char="•"/>
              <a:defRPr/>
            </a:pPr>
            <a:r>
              <a:rPr lang="en-GB" sz="1800" dirty="0" smtClean="0">
                <a:cs typeface="Arial" charset="0"/>
              </a:rPr>
              <a:t>Deliver high quality components</a:t>
            </a:r>
          </a:p>
          <a:p>
            <a:pPr marL="447675" lvl="1" indent="9525">
              <a:buFontTx/>
              <a:buNone/>
              <a:defRPr/>
            </a:pPr>
            <a:r>
              <a:rPr lang="en-GB" sz="1400" dirty="0" smtClean="0">
                <a:cs typeface="Arial" charset="0"/>
              </a:rPr>
              <a:t>aiming at large-scale, heterogeneous, high performance multi-disciplinary multiscale computing.</a:t>
            </a:r>
          </a:p>
          <a:p>
            <a:pPr>
              <a:buFont typeface="Times New Roman" pitchFamily="16" charset="0"/>
              <a:buChar char="•"/>
              <a:defRPr/>
            </a:pPr>
            <a:r>
              <a:rPr lang="en-GB" sz="1800" dirty="0" smtClean="0">
                <a:cs typeface="Arial" charset="0"/>
              </a:rPr>
              <a:t>Advance state-of-the-art in high performance computing on e-infrastructures</a:t>
            </a:r>
          </a:p>
          <a:p>
            <a:pPr marL="447675" lvl="1" indent="9525">
              <a:buFontTx/>
              <a:buNone/>
              <a:defRPr/>
            </a:pPr>
            <a:r>
              <a:rPr lang="en-GB" sz="1400" dirty="0" smtClean="0">
                <a:cs typeface="Arial" charset="0"/>
              </a:rPr>
              <a:t>enable distributed execution of multiscale models across e-Infrastructures, </a:t>
            </a:r>
          </a:p>
        </p:txBody>
      </p:sp>
      <p:pic>
        <p:nvPicPr>
          <p:cNvPr id="26628" name="Picture 4"/>
          <p:cNvPicPr>
            <a:picLocks noChangeAspect="1" noChangeArrowheads="1"/>
          </p:cNvPicPr>
          <p:nvPr/>
        </p:nvPicPr>
        <p:blipFill>
          <a:blip r:embed="rId2"/>
          <a:srcRect/>
          <a:stretch>
            <a:fillRect/>
          </a:stretch>
        </p:blipFill>
        <p:spPr bwMode="auto">
          <a:xfrm>
            <a:off x="61913" y="1090613"/>
            <a:ext cx="5321300" cy="52260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 y="-107950"/>
            <a:ext cx="7140632" cy="1311275"/>
          </a:xfrm>
        </p:spPr>
        <p:txBody>
          <a:bodyPr/>
          <a:lstStyle/>
          <a:p>
            <a:r>
              <a:rPr lang="pl-PL" sz="3600" dirty="0" smtClean="0">
                <a:latin typeface="Arial" pitchFamily="34" charset="0"/>
              </a:rPr>
              <a:t>M</a:t>
            </a:r>
            <a:r>
              <a:rPr lang="en-US" sz="3600" dirty="0" err="1" smtClean="0">
                <a:latin typeface="Arial" pitchFamily="34" charset="0"/>
              </a:rPr>
              <a:t>ultiscale</a:t>
            </a:r>
            <a:r>
              <a:rPr lang="en-US" sz="3600" dirty="0" smtClean="0">
                <a:latin typeface="Arial" pitchFamily="34" charset="0"/>
              </a:rPr>
              <a:t> application</a:t>
            </a:r>
            <a:r>
              <a:rPr lang="pl-PL" sz="3600" dirty="0" smtClean="0">
                <a:latin typeface="Arial" pitchFamily="34" charset="0"/>
              </a:rPr>
              <a:t> life </a:t>
            </a:r>
            <a:r>
              <a:rPr lang="pl-PL" sz="3600" dirty="0" err="1" smtClean="0">
                <a:latin typeface="Arial" pitchFamily="34" charset="0"/>
              </a:rPr>
              <a:t>cycle</a:t>
            </a:r>
            <a:r>
              <a:rPr lang="en-US" sz="3600" dirty="0" smtClean="0">
                <a:latin typeface="Arial" pitchFamily="34" charset="0"/>
              </a:rPr>
              <a:t> </a:t>
            </a:r>
            <a:endParaRPr lang="pl-PL" sz="3600" dirty="0">
              <a:latin typeface="Arial" pitchFamily="34" charset="0"/>
            </a:endParaRPr>
          </a:p>
        </p:txBody>
      </p:sp>
      <p:pic>
        <p:nvPicPr>
          <p:cNvPr id="7" name="Symbol zastępczy zawartości 6"/>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2953595" y="1363620"/>
            <a:ext cx="6190405" cy="4513477"/>
          </a:xfrm>
        </p:spPr>
      </p:pic>
      <p:sp>
        <p:nvSpPr>
          <p:cNvPr id="8" name="Symbol zastępczy zawartości 2"/>
          <p:cNvSpPr txBox="1">
            <a:spLocks/>
          </p:cNvSpPr>
          <p:nvPr/>
        </p:nvSpPr>
        <p:spPr bwMode="auto">
          <a:xfrm>
            <a:off x="0" y="1137037"/>
            <a:ext cx="2942705" cy="5041126"/>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lvl1pPr marL="342900" indent="-342900" algn="l" defTabSz="449263" rtl="0" eaLnBrk="0" fontAlgn="base" hangingPunct="0">
              <a:spcBef>
                <a:spcPts val="800"/>
              </a:spcBef>
              <a:spcAft>
                <a:spcPct val="0"/>
              </a:spcAft>
              <a:buClr>
                <a:srgbClr val="000000"/>
              </a:buClr>
              <a:buSzPct val="100000"/>
              <a:buFont typeface="Times New Roman" pitchFamily="16" charset="0"/>
              <a:buChar char="•"/>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itchFamily="16" charset="0"/>
              <a:buChar char="–"/>
              <a:defRPr sz="2800">
                <a:solidFill>
                  <a:srgbClr val="000000"/>
                </a:solidFill>
                <a:latin typeface="+mn-lt"/>
                <a:cs typeface="+mn-cs"/>
              </a:defRPr>
            </a:lvl2pPr>
            <a:lvl3pPr marL="1143000" indent="-228600" algn="l" defTabSz="449263" rtl="0" eaLnBrk="0" fontAlgn="base" hangingPunct="0">
              <a:spcBef>
                <a:spcPts val="600"/>
              </a:spcBef>
              <a:spcAft>
                <a:spcPct val="0"/>
              </a:spcAft>
              <a:buClr>
                <a:srgbClr val="000000"/>
              </a:buClr>
              <a:buSzPct val="100000"/>
              <a:buFont typeface="Times New Roman" pitchFamily="16" charset="0"/>
              <a:buChar char="•"/>
              <a:defRPr sz="2400">
                <a:solidFill>
                  <a:srgbClr val="000000"/>
                </a:solidFill>
                <a:latin typeface="+mn-lt"/>
                <a:cs typeface="+mn-cs"/>
              </a:defRPr>
            </a:lvl3pPr>
            <a:lvl4pPr marL="1600200" indent="-228600" algn="l" defTabSz="449263" rtl="0" eaLnBrk="0" fontAlgn="base" hangingPunct="0">
              <a:spcBef>
                <a:spcPts val="500"/>
              </a:spcBef>
              <a:spcAft>
                <a:spcPct val="0"/>
              </a:spcAft>
              <a:buClr>
                <a:srgbClr val="000000"/>
              </a:buClr>
              <a:buSzPct val="100000"/>
              <a:buFont typeface="Times New Roman" pitchFamily="16" charset="0"/>
              <a:buChar char="–"/>
              <a:defRPr sz="2000">
                <a:solidFill>
                  <a:srgbClr val="000000"/>
                </a:solidFill>
                <a:latin typeface="+mn-lt"/>
                <a:cs typeface="+mn-cs"/>
              </a:defRPr>
            </a:lvl4pPr>
            <a:lvl5pPr marL="2057400" indent="-228600" algn="l" defTabSz="449263" rtl="0" eaLnBrk="0" fontAlgn="base" hangingPunct="0">
              <a:spcBef>
                <a:spcPts val="500"/>
              </a:spcBef>
              <a:spcAft>
                <a:spcPct val="0"/>
              </a:spcAft>
              <a:buClr>
                <a:srgbClr val="000000"/>
              </a:buClr>
              <a:buSzPct val="100000"/>
              <a:buFont typeface="Times New Roman" pitchFamily="16" charset="0"/>
              <a:buChar char="»"/>
              <a:defRPr sz="2000">
                <a:solidFill>
                  <a:srgbClr val="000000"/>
                </a:solidFill>
                <a:latin typeface="+mn-lt"/>
                <a:cs typeface="+mn-cs"/>
              </a:defRPr>
            </a:lvl5pPr>
            <a:lvl6pPr marL="25146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6pPr>
            <a:lvl7pPr marL="29718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7pPr>
            <a:lvl8pPr marL="34290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8pPr>
            <a:lvl9pPr marL="38862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cs typeface="+mn-cs"/>
              </a:defRPr>
            </a:lvl9pPr>
          </a:lstStyle>
          <a:p>
            <a:pPr>
              <a:buNone/>
            </a:pPr>
            <a:r>
              <a:rPr lang="en-US" sz="1800" b="1" dirty="0" smtClean="0"/>
              <a:t>Steps</a:t>
            </a:r>
          </a:p>
          <a:p>
            <a:r>
              <a:rPr lang="en-US" sz="1800" dirty="0" smtClean="0"/>
              <a:t>Register single-scale modules in a memory</a:t>
            </a:r>
          </a:p>
          <a:p>
            <a:r>
              <a:rPr lang="pl-PL" sz="1800" dirty="0" smtClean="0"/>
              <a:t>D</a:t>
            </a:r>
            <a:r>
              <a:rPr lang="en-US" sz="1800" dirty="0" err="1" smtClean="0"/>
              <a:t>esign</a:t>
            </a:r>
            <a:r>
              <a:rPr lang="en-US" sz="1800" dirty="0" smtClean="0"/>
              <a:t> an application</a:t>
            </a:r>
          </a:p>
          <a:p>
            <a:r>
              <a:rPr lang="en-US" sz="1800" dirty="0" smtClean="0"/>
              <a:t>Execute application in distributed environment</a:t>
            </a:r>
          </a:p>
          <a:p>
            <a:r>
              <a:rPr lang="en-US" sz="1800" dirty="0" smtClean="0"/>
              <a:t>View results</a:t>
            </a:r>
            <a:r>
              <a:rPr lang="pl-PL" sz="1800" dirty="0" smtClean="0"/>
              <a:t> and </a:t>
            </a:r>
            <a:r>
              <a:rPr lang="pl-PL" sz="1800" dirty="0" err="1" smtClean="0"/>
              <a:t>provenence</a:t>
            </a:r>
            <a:endParaRPr lang="en-US" sz="2400" dirty="0" smtClean="0"/>
          </a:p>
          <a:p>
            <a:pPr>
              <a:buNone/>
            </a:pPr>
            <a:r>
              <a:rPr lang="en-US" sz="1800" b="1" dirty="0" smtClean="0"/>
              <a:t>Support</a:t>
            </a:r>
            <a:r>
              <a:rPr lang="en-US" sz="1800" dirty="0" smtClean="0"/>
              <a:t> </a:t>
            </a:r>
            <a:endParaRPr lang="pl-PL" sz="1800" dirty="0" smtClean="0"/>
          </a:p>
          <a:p>
            <a:r>
              <a:rPr lang="pl-PL" sz="1800" dirty="0" err="1" smtClean="0"/>
              <a:t>Multiscale</a:t>
            </a:r>
            <a:r>
              <a:rPr lang="pl-PL" sz="1800" dirty="0" smtClean="0"/>
              <a:t> </a:t>
            </a:r>
            <a:r>
              <a:rPr lang="pl-PL" sz="1800" dirty="0" err="1" smtClean="0"/>
              <a:t>Description</a:t>
            </a:r>
            <a:r>
              <a:rPr lang="pl-PL" sz="1800" dirty="0" smtClean="0"/>
              <a:t> </a:t>
            </a:r>
            <a:r>
              <a:rPr lang="pl-PL" sz="1800" dirty="0" err="1" smtClean="0"/>
              <a:t>Language</a:t>
            </a:r>
            <a:r>
              <a:rPr lang="pl-PL" sz="1800" dirty="0" smtClean="0"/>
              <a:t> MML </a:t>
            </a:r>
            <a:r>
              <a:rPr lang="en-US" sz="1800" dirty="0" smtClean="0"/>
              <a:t>(</a:t>
            </a:r>
            <a:r>
              <a:rPr lang="pl-PL" sz="1800" dirty="0" err="1" smtClean="0"/>
              <a:t>orange</a:t>
            </a:r>
            <a:r>
              <a:rPr lang="en-US" sz="1800" dirty="0" smtClean="0"/>
              <a:t>)</a:t>
            </a:r>
            <a:endParaRPr lang="pl-PL" sz="1800" dirty="0" smtClean="0"/>
          </a:p>
          <a:p>
            <a:r>
              <a:rPr lang="en-US" sz="1800" dirty="0" err="1" smtClean="0"/>
              <a:t>P</a:t>
            </a:r>
            <a:r>
              <a:rPr lang="pl-PL" sz="1800" dirty="0" err="1" smtClean="0"/>
              <a:t>rogramming</a:t>
            </a:r>
            <a:r>
              <a:rPr lang="pl-PL" sz="1800" dirty="0" smtClean="0"/>
              <a:t> and </a:t>
            </a:r>
            <a:r>
              <a:rPr lang="pl-PL" sz="1800" dirty="0" err="1" smtClean="0"/>
              <a:t>execution</a:t>
            </a:r>
            <a:r>
              <a:rPr lang="pl-PL" sz="1800" dirty="0" smtClean="0"/>
              <a:t> </a:t>
            </a:r>
            <a:r>
              <a:rPr lang="pl-PL" sz="1800" dirty="0" err="1" smtClean="0"/>
              <a:t>tools</a:t>
            </a:r>
            <a:r>
              <a:rPr lang="pl-PL" sz="1800" dirty="0" smtClean="0"/>
              <a:t> </a:t>
            </a:r>
            <a:r>
              <a:rPr lang="en-US" sz="1800" dirty="0" smtClean="0"/>
              <a:t>(</a:t>
            </a:r>
            <a:r>
              <a:rPr lang="pl-PL" sz="1800" dirty="0" err="1" smtClean="0"/>
              <a:t>blue</a:t>
            </a:r>
            <a:r>
              <a:rPr lang="en-US" sz="1800" dirty="0" smtClean="0"/>
              <a:t>)</a:t>
            </a:r>
            <a:endParaRPr lang="pl-PL" sz="1800" dirty="0" smtClean="0"/>
          </a:p>
          <a:p>
            <a:r>
              <a:rPr lang="en-US" sz="1800" dirty="0" smtClean="0"/>
              <a:t>S</a:t>
            </a:r>
            <a:r>
              <a:rPr lang="pl-PL" sz="1800" dirty="0" err="1" smtClean="0"/>
              <a:t>ervices</a:t>
            </a:r>
            <a:r>
              <a:rPr lang="pl-PL" sz="1800" dirty="0" smtClean="0"/>
              <a:t> </a:t>
            </a:r>
            <a:r>
              <a:rPr lang="pl-PL" sz="1800" dirty="0" err="1" smtClean="0"/>
              <a:t>accessing</a:t>
            </a:r>
            <a:r>
              <a:rPr lang="pl-PL" sz="1800" dirty="0" smtClean="0"/>
              <a:t> </a:t>
            </a:r>
            <a:r>
              <a:rPr lang="pl-PL" sz="1800" dirty="0" err="1" smtClean="0"/>
              <a:t>e-infrastructure</a:t>
            </a:r>
            <a:r>
              <a:rPr lang="pl-PL" sz="1800" dirty="0" smtClean="0"/>
              <a:t> </a:t>
            </a:r>
            <a:r>
              <a:rPr lang="en-US" sz="1800" dirty="0" smtClean="0"/>
              <a:t>(</a:t>
            </a:r>
            <a:r>
              <a:rPr lang="pl-PL" sz="1800" dirty="0" err="1" smtClean="0"/>
              <a:t>green</a:t>
            </a:r>
            <a:r>
              <a:rPr lang="en-US" sz="1800" dirty="0" smtClean="0"/>
              <a:t>)</a:t>
            </a:r>
          </a:p>
        </p:txBody>
      </p:sp>
    </p:spTree>
    <p:extLst>
      <p:ext uri="{BB962C8B-B14F-4D97-AF65-F5344CB8AC3E}">
        <p14:creationId xmlns="" xmlns:p14="http://schemas.microsoft.com/office/powerpoint/2010/main" val="31553827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ytuł 1"/>
          <p:cNvSpPr>
            <a:spLocks noGrp="1"/>
          </p:cNvSpPr>
          <p:nvPr>
            <p:ph type="title"/>
          </p:nvPr>
        </p:nvSpPr>
        <p:spPr>
          <a:xfrm>
            <a:off x="490451" y="188913"/>
            <a:ext cx="6317672" cy="717550"/>
          </a:xfrm>
        </p:spPr>
        <p:txBody>
          <a:bodyPr/>
          <a:lstStyle/>
          <a:p>
            <a:r>
              <a:rPr lang="en-US" sz="3600" dirty="0" err="1" smtClean="0">
                <a:latin typeface="Arial" pitchFamily="34" charset="0"/>
              </a:rPr>
              <a:t>Multiscale</a:t>
            </a:r>
            <a:r>
              <a:rPr lang="en-US" sz="3600" dirty="0" smtClean="0">
                <a:latin typeface="Arial" pitchFamily="34" charset="0"/>
              </a:rPr>
              <a:t> modeling language</a:t>
            </a:r>
          </a:p>
        </p:txBody>
      </p:sp>
      <p:sp>
        <p:nvSpPr>
          <p:cNvPr id="30723" name="Symbol zastępczy zawartości 2"/>
          <p:cNvSpPr>
            <a:spLocks noGrp="1"/>
          </p:cNvSpPr>
          <p:nvPr>
            <p:ph idx="1"/>
          </p:nvPr>
        </p:nvSpPr>
        <p:spPr>
          <a:xfrm>
            <a:off x="169863" y="1225550"/>
            <a:ext cx="4646612" cy="4678363"/>
          </a:xfrm>
        </p:spPr>
        <p:txBody>
          <a:bodyPr/>
          <a:lstStyle/>
          <a:p>
            <a:r>
              <a:rPr lang="en-US" sz="1800" smtClean="0"/>
              <a:t>Uniformly describes multiscale models and their computational implementation on abstract level</a:t>
            </a:r>
          </a:p>
          <a:p>
            <a:r>
              <a:rPr lang="en-US" sz="1800" smtClean="0"/>
              <a:t>Two representations</a:t>
            </a:r>
            <a:r>
              <a:rPr lang="pl-PL" sz="1800" smtClean="0"/>
              <a:t>: </a:t>
            </a:r>
            <a:r>
              <a:rPr lang="en-US" sz="1800" smtClean="0"/>
              <a:t>graphical (gMML), textual (xMML)</a:t>
            </a:r>
          </a:p>
          <a:p>
            <a:r>
              <a:rPr lang="en-US" sz="1800" smtClean="0"/>
              <a:t> Includes description of</a:t>
            </a:r>
          </a:p>
          <a:p>
            <a:pPr lvl="1"/>
            <a:r>
              <a:rPr lang="en-US" sz="1800" smtClean="0"/>
              <a:t>scale submodules</a:t>
            </a:r>
          </a:p>
          <a:p>
            <a:pPr lvl="1"/>
            <a:r>
              <a:rPr lang="en-US" sz="1800" smtClean="0"/>
              <a:t>scaleless submodules (so called mappers and filters)</a:t>
            </a:r>
          </a:p>
          <a:p>
            <a:pPr lvl="1"/>
            <a:r>
              <a:rPr lang="en-US" sz="1800" smtClean="0"/>
              <a:t>ports and their operators (for indicating type of connections between modules) </a:t>
            </a:r>
          </a:p>
          <a:p>
            <a:pPr lvl="1"/>
            <a:r>
              <a:rPr lang="en-US" sz="1800" smtClean="0"/>
              <a:t>coupling topology </a:t>
            </a:r>
          </a:p>
          <a:p>
            <a:pPr lvl="1"/>
            <a:r>
              <a:rPr lang="en-US" sz="1800" smtClean="0"/>
              <a:t>implementation</a:t>
            </a:r>
          </a:p>
        </p:txBody>
      </p:sp>
      <p:pic>
        <p:nvPicPr>
          <p:cNvPr id="30724" name="Picture 3"/>
          <p:cNvPicPr>
            <a:picLocks noChangeAspect="1" noChangeArrowheads="1"/>
          </p:cNvPicPr>
          <p:nvPr/>
        </p:nvPicPr>
        <p:blipFill>
          <a:blip r:embed="rId2"/>
          <a:srcRect/>
          <a:stretch>
            <a:fillRect/>
          </a:stretch>
        </p:blipFill>
        <p:spPr bwMode="auto">
          <a:xfrm>
            <a:off x="4248150" y="4473575"/>
            <a:ext cx="4756150" cy="1500188"/>
          </a:xfrm>
          <a:prstGeom prst="rect">
            <a:avLst/>
          </a:prstGeom>
          <a:noFill/>
          <a:ln w="9525">
            <a:noFill/>
            <a:miter lim="800000"/>
            <a:headEnd/>
            <a:tailEnd/>
          </a:ln>
        </p:spPr>
      </p:pic>
      <p:sp>
        <p:nvSpPr>
          <p:cNvPr id="9" name="Symbol zastępczy zawartości 7"/>
          <p:cNvSpPr txBox="1">
            <a:spLocks/>
          </p:cNvSpPr>
          <p:nvPr/>
        </p:nvSpPr>
        <p:spPr bwMode="auto">
          <a:xfrm>
            <a:off x="5594350" y="1182688"/>
            <a:ext cx="3286125" cy="2144712"/>
          </a:xfrm>
          <a:prstGeom prst="rect">
            <a:avLst/>
          </a:prstGeom>
          <a:noFill/>
          <a:ln w="9525">
            <a:noFill/>
            <a:round/>
            <a:headEnd/>
            <a:tailEnd/>
          </a:ln>
        </p:spPr>
        <p:txBody>
          <a:bodyPr/>
          <a:lstStyle/>
          <a:p>
            <a:pPr marL="342900" indent="-342900" eaLnBrk="0">
              <a:spcAft>
                <a:spcPts val="600"/>
              </a:spcAft>
              <a:defRPr/>
            </a:pPr>
            <a:r>
              <a:rPr lang="pl-PL" sz="1100" b="1" kern="0" dirty="0" err="1">
                <a:solidFill>
                  <a:srgbClr val="000000"/>
                </a:solidFill>
                <a:latin typeface="+mn-lt"/>
                <a:ea typeface="+mn-ea"/>
                <a:cs typeface="+mn-cs"/>
              </a:rPr>
              <a:t>Submodel</a:t>
            </a:r>
            <a:r>
              <a:rPr lang="pl-PL" sz="1100" b="1" kern="0" dirty="0">
                <a:solidFill>
                  <a:srgbClr val="000000"/>
                </a:solidFill>
                <a:latin typeface="+mn-lt"/>
                <a:ea typeface="+mn-ea"/>
                <a:cs typeface="+mn-cs"/>
              </a:rPr>
              <a:t> </a:t>
            </a:r>
            <a:r>
              <a:rPr lang="pl-PL" sz="1100" b="1" kern="0" dirty="0" err="1">
                <a:solidFill>
                  <a:srgbClr val="000000"/>
                </a:solidFill>
                <a:latin typeface="+mn-lt"/>
                <a:ea typeface="+mn-ea"/>
                <a:cs typeface="+mn-cs"/>
              </a:rPr>
              <a:t>execution</a:t>
            </a:r>
            <a:r>
              <a:rPr lang="pl-PL" sz="1100" b="1" kern="0" dirty="0">
                <a:solidFill>
                  <a:srgbClr val="000000"/>
                </a:solidFill>
                <a:latin typeface="+mn-lt"/>
                <a:ea typeface="+mn-ea"/>
                <a:cs typeface="+mn-cs"/>
              </a:rPr>
              <a:t> </a:t>
            </a:r>
            <a:r>
              <a:rPr lang="pl-PL" sz="1100" b="1" kern="0" dirty="0" err="1">
                <a:solidFill>
                  <a:srgbClr val="000000"/>
                </a:solidFill>
                <a:latin typeface="+mn-lt"/>
                <a:ea typeface="+mn-ea"/>
                <a:cs typeface="+mn-cs"/>
              </a:rPr>
              <a:t>loop</a:t>
            </a:r>
            <a:r>
              <a:rPr lang="pl-PL" sz="1100" b="1" kern="0" dirty="0">
                <a:solidFill>
                  <a:srgbClr val="000000"/>
                </a:solidFill>
                <a:latin typeface="+mn-lt"/>
                <a:ea typeface="+mn-ea"/>
                <a:cs typeface="+mn-cs"/>
              </a:rPr>
              <a:t> </a:t>
            </a:r>
            <a:r>
              <a:rPr lang="pl-PL" sz="1100" b="1" kern="0" dirty="0" err="1">
                <a:solidFill>
                  <a:srgbClr val="000000"/>
                </a:solidFill>
                <a:latin typeface="+mn-lt"/>
                <a:ea typeface="+mn-ea"/>
                <a:cs typeface="+mn-cs"/>
              </a:rPr>
              <a:t>in</a:t>
            </a:r>
            <a:r>
              <a:rPr lang="pl-PL" sz="1100" b="1" kern="0" dirty="0">
                <a:solidFill>
                  <a:srgbClr val="000000"/>
                </a:solidFill>
                <a:latin typeface="+mn-lt"/>
                <a:ea typeface="+mn-ea"/>
                <a:cs typeface="+mn-cs"/>
              </a:rPr>
              <a:t> </a:t>
            </a:r>
            <a:r>
              <a:rPr lang="pl-PL" sz="1100" b="1" kern="0" dirty="0" err="1">
                <a:solidFill>
                  <a:srgbClr val="000000"/>
                </a:solidFill>
                <a:latin typeface="+mn-lt"/>
                <a:ea typeface="+mn-ea"/>
                <a:cs typeface="+mn-cs"/>
              </a:rPr>
              <a:t>pseudocode</a:t>
            </a:r>
            <a:endParaRPr lang="pl-PL" sz="1100" b="1" kern="0" dirty="0">
              <a:solidFill>
                <a:srgbClr val="000000"/>
              </a:solidFill>
              <a:latin typeface="+mn-lt"/>
              <a:ea typeface="+mn-ea"/>
              <a:cs typeface="+mn-cs"/>
            </a:endParaRPr>
          </a:p>
          <a:p>
            <a:pPr marL="342900" indent="-342900" eaLnBrk="0">
              <a:spcAft>
                <a:spcPts val="600"/>
              </a:spcAft>
              <a:defRPr/>
            </a:pPr>
            <a:r>
              <a:rPr lang="en-US" sz="1100" kern="0" dirty="0">
                <a:solidFill>
                  <a:srgbClr val="000000"/>
                </a:solidFill>
                <a:latin typeface="+mn-lt"/>
                <a:ea typeface="+mn-ea"/>
                <a:cs typeface="+mn-cs"/>
              </a:rPr>
              <a:t>f := </a:t>
            </a:r>
            <a:r>
              <a:rPr lang="en-US" sz="1100" kern="0" dirty="0" err="1">
                <a:solidFill>
                  <a:srgbClr val="000000"/>
                </a:solidFill>
                <a:latin typeface="+mn-lt"/>
                <a:ea typeface="+mn-ea"/>
                <a:cs typeface="+mn-cs"/>
              </a:rPr>
              <a:t>finit</a:t>
            </a:r>
            <a:r>
              <a:rPr lang="en-US" sz="1100" kern="0" dirty="0">
                <a:solidFill>
                  <a:srgbClr val="000000"/>
                </a:solidFill>
                <a:latin typeface="+mn-lt"/>
                <a:ea typeface="+mn-ea"/>
                <a:cs typeface="+mn-cs"/>
              </a:rPr>
              <a:t> /*initialization*/</a:t>
            </a:r>
          </a:p>
          <a:p>
            <a:pPr marL="342900" indent="-342900" eaLnBrk="0">
              <a:spcAft>
                <a:spcPts val="600"/>
              </a:spcAft>
              <a:defRPr/>
            </a:pPr>
            <a:r>
              <a:rPr lang="en-US" sz="1100" kern="0" dirty="0">
                <a:solidFill>
                  <a:srgbClr val="000000"/>
                </a:solidFill>
                <a:latin typeface="+mn-lt"/>
                <a:ea typeface="+mn-ea"/>
                <a:cs typeface="+mn-cs"/>
              </a:rPr>
              <a:t> t := 0 </a:t>
            </a:r>
          </a:p>
          <a:p>
            <a:pPr marL="342900" indent="-342900" eaLnBrk="0">
              <a:spcAft>
                <a:spcPts val="600"/>
              </a:spcAft>
              <a:defRPr/>
            </a:pPr>
            <a:r>
              <a:rPr lang="en-US" sz="1100" kern="0" dirty="0">
                <a:solidFill>
                  <a:srgbClr val="000000"/>
                </a:solidFill>
                <a:latin typeface="+mn-lt"/>
                <a:ea typeface="+mn-ea"/>
                <a:cs typeface="+mn-cs"/>
              </a:rPr>
              <a:t>while not EC(f, t): </a:t>
            </a:r>
          </a:p>
          <a:p>
            <a:pPr marL="342900" indent="-342900" eaLnBrk="0">
              <a:spcAft>
                <a:spcPts val="600"/>
              </a:spcAft>
              <a:defRPr/>
            </a:pPr>
            <a:r>
              <a:rPr lang="en-US" sz="1100" kern="0" dirty="0">
                <a:solidFill>
                  <a:srgbClr val="000000"/>
                </a:solidFill>
                <a:latin typeface="+mn-lt"/>
                <a:ea typeface="+mn-ea"/>
                <a:cs typeface="+mn-cs"/>
              </a:rPr>
              <a:t>	</a:t>
            </a:r>
            <a:r>
              <a:rPr lang="en-US" sz="1100" kern="0" dirty="0" err="1">
                <a:solidFill>
                  <a:srgbClr val="000000"/>
                </a:solidFill>
                <a:latin typeface="+mn-lt"/>
                <a:ea typeface="+mn-ea"/>
                <a:cs typeface="+mn-cs"/>
              </a:rPr>
              <a:t>Oi</a:t>
            </a:r>
            <a:r>
              <a:rPr lang="en-US" sz="1100" kern="0" dirty="0">
                <a:solidFill>
                  <a:srgbClr val="000000"/>
                </a:solidFill>
                <a:latin typeface="+mn-lt"/>
                <a:ea typeface="+mn-ea"/>
                <a:cs typeface="+mn-cs"/>
              </a:rPr>
              <a:t>(f, t) /*intermediate observation*</a:t>
            </a:r>
            <a:r>
              <a:rPr lang="pl-PL" sz="1100" kern="0" dirty="0">
                <a:solidFill>
                  <a:srgbClr val="000000"/>
                </a:solidFill>
                <a:latin typeface="+mn-lt"/>
                <a:ea typeface="+mn-ea"/>
                <a:cs typeface="+mn-cs"/>
              </a:rPr>
              <a:t>/</a:t>
            </a:r>
            <a:endParaRPr lang="en-US" sz="1100" kern="0" dirty="0">
              <a:solidFill>
                <a:srgbClr val="000000"/>
              </a:solidFill>
              <a:latin typeface="+mn-lt"/>
              <a:ea typeface="+mn-ea"/>
              <a:cs typeface="+mn-cs"/>
            </a:endParaRPr>
          </a:p>
          <a:p>
            <a:pPr marL="342900" indent="-342900" eaLnBrk="0">
              <a:spcAft>
                <a:spcPts val="600"/>
              </a:spcAft>
              <a:defRPr/>
            </a:pPr>
            <a:r>
              <a:rPr lang="en-US" sz="1100" kern="0" dirty="0">
                <a:solidFill>
                  <a:srgbClr val="000000"/>
                </a:solidFill>
                <a:latin typeface="+mn-lt"/>
                <a:ea typeface="+mn-ea"/>
                <a:cs typeface="+mn-cs"/>
              </a:rPr>
              <a:t>	f := S(f, t) /*solving step*/</a:t>
            </a:r>
          </a:p>
          <a:p>
            <a:pPr marL="342900" indent="-342900" eaLnBrk="0">
              <a:spcAft>
                <a:spcPts val="600"/>
              </a:spcAft>
              <a:defRPr/>
            </a:pPr>
            <a:r>
              <a:rPr lang="en-US" sz="1100" kern="0" dirty="0">
                <a:solidFill>
                  <a:srgbClr val="000000"/>
                </a:solidFill>
                <a:latin typeface="+mn-lt"/>
                <a:ea typeface="+mn-ea"/>
                <a:cs typeface="+mn-cs"/>
              </a:rPr>
              <a:t>	t += theta(f) </a:t>
            </a:r>
          </a:p>
          <a:p>
            <a:pPr marL="342900" indent="-342900" eaLnBrk="0">
              <a:spcAft>
                <a:spcPts val="600"/>
              </a:spcAft>
              <a:defRPr/>
            </a:pPr>
            <a:r>
              <a:rPr lang="en-US" sz="1100" kern="0" dirty="0">
                <a:solidFill>
                  <a:srgbClr val="000000"/>
                </a:solidFill>
                <a:latin typeface="+mn-lt"/>
                <a:ea typeface="+mn-ea"/>
                <a:cs typeface="+mn-cs"/>
              </a:rPr>
              <a:t>end </a:t>
            </a:r>
          </a:p>
          <a:p>
            <a:pPr marL="342900" indent="-342900" eaLnBrk="0">
              <a:spcAft>
                <a:spcPts val="600"/>
              </a:spcAft>
              <a:defRPr/>
            </a:pPr>
            <a:r>
              <a:rPr lang="en-US" sz="1100" kern="0" dirty="0">
                <a:solidFill>
                  <a:srgbClr val="000000"/>
                </a:solidFill>
                <a:latin typeface="+mn-lt"/>
                <a:ea typeface="+mn-ea"/>
                <a:cs typeface="+mn-cs"/>
              </a:rPr>
              <a:t>Of(f, t) /*final observation*/</a:t>
            </a:r>
          </a:p>
        </p:txBody>
      </p:sp>
      <p:cxnSp>
        <p:nvCxnSpPr>
          <p:cNvPr id="30726" name="Łącznik prosty ze strzałką 9"/>
          <p:cNvCxnSpPr>
            <a:cxnSpLocks noChangeShapeType="1"/>
          </p:cNvCxnSpPr>
          <p:nvPr/>
        </p:nvCxnSpPr>
        <p:spPr bwMode="auto">
          <a:xfrm>
            <a:off x="6867525" y="4268788"/>
            <a:ext cx="500063" cy="1587"/>
          </a:xfrm>
          <a:prstGeom prst="straightConnector1">
            <a:avLst/>
          </a:prstGeom>
          <a:noFill/>
          <a:ln w="9525" algn="ctr">
            <a:solidFill>
              <a:schemeClr val="tx1"/>
            </a:solidFill>
            <a:round/>
            <a:headEnd/>
            <a:tailEnd type="stealth" w="med" len="med"/>
          </a:ln>
        </p:spPr>
      </p:cxnSp>
      <p:cxnSp>
        <p:nvCxnSpPr>
          <p:cNvPr id="30727" name="Łącznik prosty ze strzałką 12"/>
          <p:cNvCxnSpPr>
            <a:cxnSpLocks noChangeShapeType="1"/>
          </p:cNvCxnSpPr>
          <p:nvPr/>
        </p:nvCxnSpPr>
        <p:spPr bwMode="auto">
          <a:xfrm>
            <a:off x="6877050" y="3643313"/>
            <a:ext cx="428625" cy="1587"/>
          </a:xfrm>
          <a:prstGeom prst="straightConnector1">
            <a:avLst/>
          </a:prstGeom>
          <a:noFill/>
          <a:ln w="9525" algn="ctr">
            <a:solidFill>
              <a:schemeClr val="tx1"/>
            </a:solidFill>
            <a:round/>
            <a:headEnd/>
            <a:tailEnd type="diamond" w="med" len="med"/>
          </a:ln>
        </p:spPr>
      </p:cxnSp>
      <p:cxnSp>
        <p:nvCxnSpPr>
          <p:cNvPr id="30728" name="Łącznik prosty ze strzałką 13"/>
          <p:cNvCxnSpPr>
            <a:cxnSpLocks noChangeShapeType="1"/>
          </p:cNvCxnSpPr>
          <p:nvPr/>
        </p:nvCxnSpPr>
        <p:spPr bwMode="auto">
          <a:xfrm>
            <a:off x="6886575" y="3979863"/>
            <a:ext cx="428625" cy="1587"/>
          </a:xfrm>
          <a:prstGeom prst="straightConnector1">
            <a:avLst/>
          </a:prstGeom>
          <a:noFill/>
          <a:ln w="9525" algn="ctr">
            <a:solidFill>
              <a:schemeClr val="tx1"/>
            </a:solidFill>
            <a:round/>
            <a:headEnd/>
            <a:tailEnd type="oval" w="med" len="med"/>
          </a:ln>
        </p:spPr>
      </p:cxnSp>
      <p:grpSp>
        <p:nvGrpSpPr>
          <p:cNvPr id="2" name="Grupa 29"/>
          <p:cNvGrpSpPr>
            <a:grpSpLocks/>
          </p:cNvGrpSpPr>
          <p:nvPr/>
        </p:nvGrpSpPr>
        <p:grpSpPr bwMode="auto">
          <a:xfrm>
            <a:off x="5759450" y="3814763"/>
            <a:ext cx="471488" cy="96837"/>
            <a:chOff x="7072330" y="4078805"/>
            <a:chExt cx="365418" cy="68988"/>
          </a:xfrm>
        </p:grpSpPr>
        <p:grpSp>
          <p:nvGrpSpPr>
            <p:cNvPr id="3" name="Grupa 26"/>
            <p:cNvGrpSpPr>
              <a:grpSpLocks/>
            </p:cNvGrpSpPr>
            <p:nvPr/>
          </p:nvGrpSpPr>
          <p:grpSpPr bwMode="auto">
            <a:xfrm flipV="1">
              <a:off x="7348653" y="4078805"/>
              <a:ext cx="89095" cy="68988"/>
              <a:chOff x="7429520" y="4000504"/>
              <a:chExt cx="285752" cy="285752"/>
            </a:xfrm>
          </p:grpSpPr>
          <p:grpSp>
            <p:nvGrpSpPr>
              <p:cNvPr id="4" name="Grupa 25"/>
              <p:cNvGrpSpPr>
                <a:grpSpLocks/>
              </p:cNvGrpSpPr>
              <p:nvPr/>
            </p:nvGrpSpPr>
            <p:grpSpPr bwMode="auto">
              <a:xfrm>
                <a:off x="7429520" y="4000504"/>
                <a:ext cx="285752" cy="285752"/>
                <a:chOff x="7429520" y="4000504"/>
                <a:chExt cx="285752" cy="285752"/>
              </a:xfrm>
            </p:grpSpPr>
            <p:cxnSp>
              <p:nvCxnSpPr>
                <p:cNvPr id="30745" name="Łącznik prosty 19"/>
                <p:cNvCxnSpPr>
                  <a:cxnSpLocks noChangeShapeType="1"/>
                </p:cNvCxnSpPr>
                <p:nvPr/>
              </p:nvCxnSpPr>
              <p:spPr bwMode="auto">
                <a:xfrm rot="5400000" flipH="1" flipV="1">
                  <a:off x="7429520" y="4000504"/>
                  <a:ext cx="142876" cy="142876"/>
                </a:xfrm>
                <a:prstGeom prst="line">
                  <a:avLst/>
                </a:prstGeom>
                <a:noFill/>
                <a:ln w="9525" algn="ctr">
                  <a:solidFill>
                    <a:schemeClr val="tx1"/>
                  </a:solidFill>
                  <a:round/>
                  <a:headEnd/>
                  <a:tailEnd/>
                </a:ln>
              </p:spPr>
            </p:cxnSp>
            <p:cxnSp>
              <p:nvCxnSpPr>
                <p:cNvPr id="30746" name="Łącznik prosty 20"/>
                <p:cNvCxnSpPr>
                  <a:cxnSpLocks noChangeShapeType="1"/>
                </p:cNvCxnSpPr>
                <p:nvPr/>
              </p:nvCxnSpPr>
              <p:spPr bwMode="auto">
                <a:xfrm rot="5400000" flipH="1" flipV="1">
                  <a:off x="7572396" y="4143380"/>
                  <a:ext cx="142876" cy="142876"/>
                </a:xfrm>
                <a:prstGeom prst="line">
                  <a:avLst/>
                </a:prstGeom>
                <a:noFill/>
                <a:ln w="9525" algn="ctr">
                  <a:solidFill>
                    <a:schemeClr val="tx1"/>
                  </a:solidFill>
                  <a:round/>
                  <a:headEnd/>
                  <a:tailEnd/>
                </a:ln>
              </p:spPr>
            </p:cxnSp>
            <p:cxnSp>
              <p:nvCxnSpPr>
                <p:cNvPr id="30747" name="Łącznik prosty 21"/>
                <p:cNvCxnSpPr>
                  <a:cxnSpLocks noChangeShapeType="1"/>
                </p:cNvCxnSpPr>
                <p:nvPr/>
              </p:nvCxnSpPr>
              <p:spPr bwMode="auto">
                <a:xfrm rot="16200000" flipV="1">
                  <a:off x="7429520" y="4143380"/>
                  <a:ext cx="142876" cy="142876"/>
                </a:xfrm>
                <a:prstGeom prst="line">
                  <a:avLst/>
                </a:prstGeom>
                <a:noFill/>
                <a:ln w="9525" algn="ctr">
                  <a:solidFill>
                    <a:schemeClr val="tx1"/>
                  </a:solidFill>
                  <a:round/>
                  <a:headEnd/>
                  <a:tailEnd/>
                </a:ln>
              </p:spPr>
            </p:cxnSp>
          </p:grpSp>
          <p:cxnSp>
            <p:nvCxnSpPr>
              <p:cNvPr id="30744" name="Łącznik prosty 24"/>
              <p:cNvCxnSpPr>
                <a:cxnSpLocks noChangeShapeType="1"/>
              </p:cNvCxnSpPr>
              <p:nvPr/>
            </p:nvCxnSpPr>
            <p:spPr bwMode="auto">
              <a:xfrm rot="16200000" flipV="1">
                <a:off x="7572396" y="4000504"/>
                <a:ext cx="142876" cy="142876"/>
              </a:xfrm>
              <a:prstGeom prst="line">
                <a:avLst/>
              </a:prstGeom>
              <a:noFill/>
              <a:ln w="9525" algn="ctr">
                <a:solidFill>
                  <a:schemeClr val="tx1"/>
                </a:solidFill>
                <a:round/>
                <a:headEnd/>
                <a:tailEnd/>
              </a:ln>
            </p:spPr>
          </p:cxnSp>
        </p:grpSp>
        <p:cxnSp>
          <p:nvCxnSpPr>
            <p:cNvPr id="30742" name="Łącznik prosty 28"/>
            <p:cNvCxnSpPr>
              <a:cxnSpLocks noChangeShapeType="1"/>
            </p:cNvCxnSpPr>
            <p:nvPr/>
          </p:nvCxnSpPr>
          <p:spPr bwMode="auto">
            <a:xfrm>
              <a:off x="7072330" y="4117488"/>
              <a:ext cx="285752" cy="1588"/>
            </a:xfrm>
            <a:prstGeom prst="line">
              <a:avLst/>
            </a:prstGeom>
            <a:noFill/>
            <a:ln w="9525" algn="ctr">
              <a:solidFill>
                <a:schemeClr val="tx1"/>
              </a:solidFill>
              <a:round/>
              <a:headEnd/>
              <a:tailEnd/>
            </a:ln>
          </p:spPr>
        </p:cxnSp>
      </p:grpSp>
      <p:grpSp>
        <p:nvGrpSpPr>
          <p:cNvPr id="5" name="Grupa 47"/>
          <p:cNvGrpSpPr>
            <a:grpSpLocks/>
          </p:cNvGrpSpPr>
          <p:nvPr/>
        </p:nvGrpSpPr>
        <p:grpSpPr bwMode="auto">
          <a:xfrm>
            <a:off x="5768975" y="4100513"/>
            <a:ext cx="471488" cy="66675"/>
            <a:chOff x="6975835" y="4336329"/>
            <a:chExt cx="367645" cy="65988"/>
          </a:xfrm>
        </p:grpSpPr>
        <p:cxnSp>
          <p:nvCxnSpPr>
            <p:cNvPr id="30739" name="Łącznik prosty 36"/>
            <p:cNvCxnSpPr>
              <a:cxnSpLocks noChangeShapeType="1"/>
            </p:cNvCxnSpPr>
            <p:nvPr/>
          </p:nvCxnSpPr>
          <p:spPr bwMode="auto">
            <a:xfrm>
              <a:off x="6975835" y="4374037"/>
              <a:ext cx="320511" cy="2"/>
            </a:xfrm>
            <a:prstGeom prst="line">
              <a:avLst/>
            </a:prstGeom>
            <a:noFill/>
            <a:ln w="9525" algn="ctr">
              <a:solidFill>
                <a:schemeClr val="tx1"/>
              </a:solidFill>
              <a:round/>
              <a:headEnd/>
              <a:tailEnd/>
            </a:ln>
          </p:spPr>
        </p:cxnSp>
        <p:sp>
          <p:nvSpPr>
            <p:cNvPr id="30740" name="Elipsa 30"/>
            <p:cNvSpPr>
              <a:spLocks noChangeArrowheads="1"/>
            </p:cNvSpPr>
            <p:nvPr/>
          </p:nvSpPr>
          <p:spPr bwMode="auto">
            <a:xfrm>
              <a:off x="7286919" y="4336329"/>
              <a:ext cx="56561" cy="65988"/>
            </a:xfrm>
            <a:prstGeom prst="ellipse">
              <a:avLst/>
            </a:prstGeom>
            <a:solidFill>
              <a:schemeClr val="bg1"/>
            </a:solidFill>
            <a:ln w="9525" algn="ctr">
              <a:solidFill>
                <a:schemeClr val="tx1"/>
              </a:solidFill>
              <a:round/>
              <a:headEnd/>
              <a:tailEnd/>
            </a:ln>
          </p:spPr>
          <p:txBody>
            <a:bodyPr/>
            <a:lstStyle/>
            <a:p>
              <a:endParaRPr lang="en-US"/>
            </a:p>
          </p:txBody>
        </p:sp>
      </p:grpSp>
      <p:sp>
        <p:nvSpPr>
          <p:cNvPr id="30731" name="pole tekstowe 42"/>
          <p:cNvSpPr txBox="1">
            <a:spLocks noChangeArrowheads="1"/>
          </p:cNvSpPr>
          <p:nvPr/>
        </p:nvSpPr>
        <p:spPr bwMode="auto">
          <a:xfrm>
            <a:off x="7399338" y="3846513"/>
            <a:ext cx="487362" cy="249237"/>
          </a:xfrm>
          <a:prstGeom prst="rect">
            <a:avLst/>
          </a:prstGeom>
          <a:noFill/>
          <a:ln w="9525">
            <a:noFill/>
            <a:miter lim="800000"/>
            <a:headEnd/>
            <a:tailEnd/>
          </a:ln>
        </p:spPr>
        <p:txBody>
          <a:bodyPr>
            <a:spAutoFit/>
          </a:bodyPr>
          <a:lstStyle/>
          <a:p>
            <a:r>
              <a:rPr lang="pl-PL" sz="1100"/>
              <a:t>Oi</a:t>
            </a:r>
            <a:endParaRPr lang="en-GB" sz="1100"/>
          </a:p>
        </p:txBody>
      </p:sp>
      <p:sp>
        <p:nvSpPr>
          <p:cNvPr id="30732" name="pole tekstowe 43"/>
          <p:cNvSpPr txBox="1">
            <a:spLocks noChangeArrowheads="1"/>
          </p:cNvSpPr>
          <p:nvPr/>
        </p:nvSpPr>
        <p:spPr bwMode="auto">
          <a:xfrm>
            <a:off x="7383463" y="3536950"/>
            <a:ext cx="485775" cy="249238"/>
          </a:xfrm>
          <a:prstGeom prst="rect">
            <a:avLst/>
          </a:prstGeom>
          <a:noFill/>
          <a:ln w="9525">
            <a:noFill/>
            <a:miter lim="800000"/>
            <a:headEnd/>
            <a:tailEnd/>
          </a:ln>
        </p:spPr>
        <p:txBody>
          <a:bodyPr>
            <a:spAutoFit/>
          </a:bodyPr>
          <a:lstStyle/>
          <a:p>
            <a:r>
              <a:rPr lang="pl-PL" sz="1100"/>
              <a:t>Of</a:t>
            </a:r>
            <a:endParaRPr lang="en-GB" sz="1100"/>
          </a:p>
        </p:txBody>
      </p:sp>
      <p:sp>
        <p:nvSpPr>
          <p:cNvPr id="30733" name="pole tekstowe 44"/>
          <p:cNvSpPr txBox="1">
            <a:spLocks noChangeArrowheads="1"/>
          </p:cNvSpPr>
          <p:nvPr/>
        </p:nvSpPr>
        <p:spPr bwMode="auto">
          <a:xfrm>
            <a:off x="6300788" y="4029075"/>
            <a:ext cx="373062" cy="249238"/>
          </a:xfrm>
          <a:prstGeom prst="rect">
            <a:avLst/>
          </a:prstGeom>
          <a:noFill/>
          <a:ln w="9525">
            <a:noFill/>
            <a:miter lim="800000"/>
            <a:headEnd/>
            <a:tailEnd/>
          </a:ln>
        </p:spPr>
        <p:txBody>
          <a:bodyPr>
            <a:spAutoFit/>
          </a:bodyPr>
          <a:lstStyle/>
          <a:p>
            <a:r>
              <a:rPr lang="pl-PL" sz="1100"/>
              <a:t>S</a:t>
            </a:r>
            <a:endParaRPr lang="en-GB" sz="1100"/>
          </a:p>
        </p:txBody>
      </p:sp>
      <p:sp>
        <p:nvSpPr>
          <p:cNvPr id="30734" name="pole tekstowe 45"/>
          <p:cNvSpPr txBox="1">
            <a:spLocks noChangeArrowheads="1"/>
          </p:cNvSpPr>
          <p:nvPr/>
        </p:nvSpPr>
        <p:spPr bwMode="auto">
          <a:xfrm>
            <a:off x="6197600" y="3733800"/>
            <a:ext cx="487363" cy="249238"/>
          </a:xfrm>
          <a:prstGeom prst="rect">
            <a:avLst/>
          </a:prstGeom>
          <a:noFill/>
          <a:ln w="9525">
            <a:noFill/>
            <a:miter lim="800000"/>
            <a:headEnd/>
            <a:tailEnd/>
          </a:ln>
        </p:spPr>
        <p:txBody>
          <a:bodyPr>
            <a:spAutoFit/>
          </a:bodyPr>
          <a:lstStyle/>
          <a:p>
            <a:r>
              <a:rPr lang="pl-PL" sz="1100"/>
              <a:t>finit</a:t>
            </a:r>
            <a:endParaRPr lang="en-GB" sz="1100"/>
          </a:p>
        </p:txBody>
      </p:sp>
      <p:sp>
        <p:nvSpPr>
          <p:cNvPr id="30735" name="pole tekstowe 46"/>
          <p:cNvSpPr txBox="1">
            <a:spLocks noChangeArrowheads="1"/>
          </p:cNvSpPr>
          <p:nvPr/>
        </p:nvSpPr>
        <p:spPr bwMode="auto">
          <a:xfrm>
            <a:off x="7405688" y="4149725"/>
            <a:ext cx="900112" cy="249238"/>
          </a:xfrm>
          <a:prstGeom prst="rect">
            <a:avLst/>
          </a:prstGeom>
          <a:noFill/>
          <a:ln w="9525">
            <a:noFill/>
            <a:miter lim="800000"/>
            <a:headEnd/>
            <a:tailEnd/>
          </a:ln>
        </p:spPr>
        <p:txBody>
          <a:bodyPr>
            <a:spAutoFit/>
          </a:bodyPr>
          <a:lstStyle/>
          <a:p>
            <a:r>
              <a:rPr lang="pl-PL" sz="1100"/>
              <a:t>undefined</a:t>
            </a:r>
            <a:endParaRPr lang="en-GB" sz="1100"/>
          </a:p>
        </p:txBody>
      </p:sp>
      <p:sp>
        <p:nvSpPr>
          <p:cNvPr id="30736" name="pole tekstowe 48"/>
          <p:cNvSpPr txBox="1">
            <a:spLocks noChangeArrowheads="1"/>
          </p:cNvSpPr>
          <p:nvPr/>
        </p:nvSpPr>
        <p:spPr bwMode="auto">
          <a:xfrm>
            <a:off x="5703888" y="3298825"/>
            <a:ext cx="2417762" cy="250825"/>
          </a:xfrm>
          <a:prstGeom prst="rect">
            <a:avLst/>
          </a:prstGeom>
          <a:noFill/>
          <a:ln w="9525">
            <a:noFill/>
            <a:miter lim="800000"/>
            <a:headEnd/>
            <a:tailEnd/>
          </a:ln>
        </p:spPr>
        <p:txBody>
          <a:bodyPr wrap="none">
            <a:spAutoFit/>
          </a:bodyPr>
          <a:lstStyle/>
          <a:p>
            <a:r>
              <a:rPr lang="pl-PL" sz="1100" b="1"/>
              <a:t>Corresponding symbols in gMML</a:t>
            </a:r>
            <a:endParaRPr lang="en-GB" sz="1100" b="1"/>
          </a:p>
        </p:txBody>
      </p:sp>
      <p:sp>
        <p:nvSpPr>
          <p:cNvPr id="30737" name="pole tekstowe 49"/>
          <p:cNvSpPr txBox="1">
            <a:spLocks noChangeArrowheads="1"/>
          </p:cNvSpPr>
          <p:nvPr/>
        </p:nvSpPr>
        <p:spPr bwMode="auto">
          <a:xfrm>
            <a:off x="5280025" y="4403725"/>
            <a:ext cx="3089275" cy="249238"/>
          </a:xfrm>
          <a:prstGeom prst="rect">
            <a:avLst/>
          </a:prstGeom>
          <a:noFill/>
          <a:ln w="9525">
            <a:noFill/>
            <a:miter lim="800000"/>
            <a:headEnd/>
            <a:tailEnd/>
          </a:ln>
        </p:spPr>
        <p:txBody>
          <a:bodyPr wrap="none">
            <a:spAutoFit/>
          </a:bodyPr>
          <a:lstStyle/>
          <a:p>
            <a:r>
              <a:rPr lang="pl-PL" sz="1100" b="1"/>
              <a:t>Example for Instent Restenosis application</a:t>
            </a:r>
            <a:endParaRPr lang="en-GB" sz="1100" b="1"/>
          </a:p>
        </p:txBody>
      </p:sp>
      <p:sp>
        <p:nvSpPr>
          <p:cNvPr id="30738" name="pole tekstowe 50"/>
          <p:cNvSpPr txBox="1">
            <a:spLocks noChangeArrowheads="1"/>
          </p:cNvSpPr>
          <p:nvPr/>
        </p:nvSpPr>
        <p:spPr bwMode="auto">
          <a:xfrm>
            <a:off x="3705225" y="5467350"/>
            <a:ext cx="2079625" cy="950913"/>
          </a:xfrm>
          <a:prstGeom prst="rect">
            <a:avLst/>
          </a:prstGeom>
          <a:noFill/>
          <a:ln w="9525">
            <a:noFill/>
            <a:miter lim="800000"/>
            <a:headEnd/>
            <a:tailEnd/>
          </a:ln>
        </p:spPr>
        <p:txBody>
          <a:bodyPr wrap="none">
            <a:spAutoFit/>
          </a:bodyPr>
          <a:lstStyle/>
          <a:p>
            <a:r>
              <a:rPr lang="pl-PL" sz="1200"/>
              <a:t>IC – initial conditions</a:t>
            </a:r>
          </a:p>
          <a:p>
            <a:r>
              <a:rPr lang="pl-PL" sz="1200"/>
              <a:t>DD- drug diffusion</a:t>
            </a:r>
          </a:p>
          <a:p>
            <a:r>
              <a:rPr lang="pl-PL" sz="1200"/>
              <a:t>BF – blood flow</a:t>
            </a:r>
          </a:p>
          <a:p>
            <a:r>
              <a:rPr lang="pl-PL" sz="1200"/>
              <a:t>SMC – smooth muscle cells</a:t>
            </a:r>
          </a:p>
          <a:p>
            <a:endParaRPr lang="en-GB" sz="120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ytuł 1"/>
          <p:cNvSpPr>
            <a:spLocks noGrp="1"/>
          </p:cNvSpPr>
          <p:nvPr>
            <p:ph type="title"/>
          </p:nvPr>
        </p:nvSpPr>
        <p:spPr>
          <a:xfrm>
            <a:off x="0" y="204455"/>
            <a:ext cx="7156174" cy="717550"/>
          </a:xfrm>
        </p:spPr>
        <p:txBody>
          <a:bodyPr/>
          <a:lstStyle/>
          <a:p>
            <a:r>
              <a:rPr lang="en-US" sz="3600" dirty="0" smtClean="0">
                <a:latin typeface="Arial" pitchFamily="34" charset="0"/>
              </a:rPr>
              <a:t>Programming and execution tools  </a:t>
            </a:r>
          </a:p>
        </p:txBody>
      </p:sp>
      <p:sp>
        <p:nvSpPr>
          <p:cNvPr id="5" name="Symbol zastępczy zawartości 2"/>
          <p:cNvSpPr>
            <a:spLocks noGrp="1"/>
          </p:cNvSpPr>
          <p:nvPr>
            <p:ph idx="1"/>
          </p:nvPr>
        </p:nvSpPr>
        <p:spPr>
          <a:xfrm>
            <a:off x="-1" y="1213878"/>
            <a:ext cx="2734235" cy="4678362"/>
          </a:xfrm>
        </p:spPr>
        <p:txBody>
          <a:bodyPr/>
          <a:lstStyle/>
          <a:p>
            <a:pPr marL="341313" indent="-341313" eaLnBrk="1" hangingPunct="1">
              <a:buClrTx/>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400" b="1" dirty="0" smtClean="0"/>
              <a:t>MAPPER Memory </a:t>
            </a:r>
            <a:r>
              <a:rPr lang="pl-PL" sz="1400" b="1" dirty="0" smtClean="0"/>
              <a:t> (MaMe)    </a:t>
            </a:r>
            <a:r>
              <a:rPr lang="en-US" sz="1400" dirty="0" smtClean="0"/>
              <a:t>a semantics-aware  persistence store to record metadata about models and scales</a:t>
            </a:r>
            <a:endParaRPr lang="pl-PL" sz="1400" dirty="0" smtClean="0"/>
          </a:p>
          <a:p>
            <a:pPr marL="341313" indent="-341313" eaLnBrk="1" hangingPunct="1">
              <a:buClrTx/>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400" b="1" dirty="0" smtClean="0"/>
              <a:t>Multiscale Application Designer (MAD)  </a:t>
            </a:r>
            <a:r>
              <a:rPr lang="pl-PL" sz="1400" b="1" dirty="0" smtClean="0"/>
              <a:t>             </a:t>
            </a:r>
            <a:r>
              <a:rPr lang="en-US" sz="1400" dirty="0" smtClean="0"/>
              <a:t>visual composition tool transforming high level </a:t>
            </a:r>
            <a:r>
              <a:rPr lang="pl-PL" sz="1400" dirty="0" smtClean="0"/>
              <a:t>MML </a:t>
            </a:r>
            <a:r>
              <a:rPr lang="en-US" sz="1400" dirty="0" smtClean="0"/>
              <a:t>description into executable experiment</a:t>
            </a:r>
            <a:endParaRPr lang="pl-PL" sz="1400" dirty="0" smtClean="0"/>
          </a:p>
          <a:p>
            <a:pPr marL="341313" indent="-341313" eaLnBrk="1" hangingPunct="1">
              <a:buClrTx/>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400" b="1" dirty="0" smtClean="0"/>
              <a:t>GridSpace Experiment Workbench (EW) </a:t>
            </a:r>
            <a:r>
              <a:rPr lang="pl-PL" sz="1400" b="1" dirty="0" smtClean="0"/>
              <a:t>         </a:t>
            </a:r>
            <a:r>
              <a:rPr lang="en-US" sz="1400" dirty="0" smtClean="0"/>
              <a:t>execution and result management on e-infrastructures via interoperability layers</a:t>
            </a:r>
          </a:p>
          <a:p>
            <a:pPr marL="341313" indent="-341313" eaLnBrk="1" hangingPunct="1">
              <a:buClrTx/>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400" b="1" dirty="0" smtClean="0"/>
              <a:t>Provenance – </a:t>
            </a:r>
            <a:r>
              <a:rPr lang="en-US" sz="1400" dirty="0" smtClean="0"/>
              <a:t>recording, storing and </a:t>
            </a:r>
            <a:r>
              <a:rPr lang="en-US" sz="1400" smtClean="0"/>
              <a:t>querying provenance </a:t>
            </a:r>
            <a:r>
              <a:rPr lang="en-US" sz="1400" dirty="0" smtClean="0"/>
              <a:t>of experiment results</a:t>
            </a:r>
          </a:p>
          <a:p>
            <a:pPr marL="341313" indent="-341313" eaLnBrk="1" hangingPunct="1">
              <a:buClrTx/>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GB" sz="1400" dirty="0" smtClean="0"/>
          </a:p>
          <a:p>
            <a:pPr>
              <a:defRPr/>
            </a:pPr>
            <a:endParaRPr lang="en-US" sz="1050" dirty="0" smtClean="0"/>
          </a:p>
        </p:txBody>
      </p:sp>
      <p:pic>
        <p:nvPicPr>
          <p:cNvPr id="1026" name="Picture 2"/>
          <p:cNvPicPr>
            <a:picLocks noChangeAspect="1" noChangeArrowheads="1"/>
          </p:cNvPicPr>
          <p:nvPr/>
        </p:nvPicPr>
        <p:blipFill>
          <a:blip r:embed="rId3"/>
          <a:srcRect/>
          <a:stretch>
            <a:fillRect/>
          </a:stretch>
        </p:blipFill>
        <p:spPr bwMode="auto">
          <a:xfrm>
            <a:off x="2743200" y="1339128"/>
            <a:ext cx="6400800" cy="44431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err="1" smtClean="0">
                <a:latin typeface="Arial" pitchFamily="34" charset="0"/>
              </a:rPr>
              <a:t>Mapper</a:t>
            </a:r>
            <a:r>
              <a:rPr lang="en-US" sz="3600" dirty="0" smtClean="0">
                <a:latin typeface="Arial" pitchFamily="34" charset="0"/>
              </a:rPr>
              <a:t> Memory</a:t>
            </a:r>
            <a:r>
              <a:rPr lang="pl-PL" sz="3600" dirty="0" smtClean="0">
                <a:latin typeface="Arial" pitchFamily="34" charset="0"/>
              </a:rPr>
              <a:t> (MaMe) </a:t>
            </a:r>
            <a:endParaRPr lang="en-US" sz="3600" dirty="0">
              <a:latin typeface="Arial" pitchFamily="34" charset="0"/>
            </a:endParaRPr>
          </a:p>
        </p:txBody>
      </p:sp>
      <p:sp>
        <p:nvSpPr>
          <p:cNvPr id="3" name="Content Placeholder 2"/>
          <p:cNvSpPr>
            <a:spLocks noGrp="1"/>
          </p:cNvSpPr>
          <p:nvPr>
            <p:ph idx="1"/>
          </p:nvPr>
        </p:nvSpPr>
        <p:spPr>
          <a:xfrm>
            <a:off x="166977" y="1340769"/>
            <a:ext cx="4834393" cy="4679031"/>
          </a:xfrm>
        </p:spPr>
        <p:txBody>
          <a:bodyPr>
            <a:normAutofit/>
          </a:bodyPr>
          <a:lstStyle/>
          <a:p>
            <a:r>
              <a:rPr lang="pl-PL" sz="2400" dirty="0" smtClean="0"/>
              <a:t>S</a:t>
            </a:r>
            <a:r>
              <a:rPr lang="en-GB" sz="2400" dirty="0" err="1" smtClean="0"/>
              <a:t>emantics</a:t>
            </a:r>
            <a:r>
              <a:rPr lang="en-GB" sz="2400" dirty="0" smtClean="0"/>
              <a:t>-aware persistence store </a:t>
            </a:r>
            <a:endParaRPr lang="pl-PL" sz="2400" dirty="0" smtClean="0"/>
          </a:p>
          <a:p>
            <a:r>
              <a:rPr lang="pl-PL" sz="2400" dirty="0" smtClean="0"/>
              <a:t>R</a:t>
            </a:r>
            <a:r>
              <a:rPr lang="en-GB" sz="2400" dirty="0" err="1" smtClean="0"/>
              <a:t>ecord</a:t>
            </a:r>
            <a:r>
              <a:rPr lang="pl-PL" sz="2400" dirty="0" smtClean="0"/>
              <a:t>s</a:t>
            </a:r>
            <a:r>
              <a:rPr lang="en-GB" sz="2400" dirty="0" smtClean="0"/>
              <a:t> MML-based metadata about models and scales</a:t>
            </a:r>
            <a:endParaRPr lang="pl-PL" sz="2400" dirty="0" smtClean="0"/>
          </a:p>
          <a:p>
            <a:r>
              <a:rPr lang="pl-PL" sz="2400" dirty="0" err="1" smtClean="0"/>
              <a:t>Supports</a:t>
            </a:r>
            <a:r>
              <a:rPr lang="en-US" sz="2400" dirty="0" smtClean="0"/>
              <a:t> </a:t>
            </a:r>
            <a:r>
              <a:rPr lang="pl-PL" sz="2400" dirty="0" err="1" smtClean="0"/>
              <a:t>exchanging</a:t>
            </a:r>
            <a:r>
              <a:rPr lang="pl-PL" sz="2400" dirty="0" smtClean="0"/>
              <a:t> and </a:t>
            </a:r>
            <a:r>
              <a:rPr lang="pl-PL" sz="2400" dirty="0" err="1" smtClean="0"/>
              <a:t>reusing</a:t>
            </a:r>
            <a:r>
              <a:rPr lang="pl-PL" sz="2400" dirty="0" smtClean="0"/>
              <a:t> MML </a:t>
            </a:r>
            <a:r>
              <a:rPr lang="pl-PL" sz="2400" dirty="0" err="1" smtClean="0"/>
              <a:t>metadata</a:t>
            </a:r>
            <a:r>
              <a:rPr lang="pl-PL" sz="2400" dirty="0" smtClean="0"/>
              <a:t> for</a:t>
            </a:r>
          </a:p>
          <a:p>
            <a:pPr lvl="1"/>
            <a:r>
              <a:rPr lang="pl-PL" sz="2000" dirty="0" err="1" smtClean="0"/>
              <a:t>other</a:t>
            </a:r>
            <a:r>
              <a:rPr lang="pl-PL" sz="2000" dirty="0" smtClean="0"/>
              <a:t> MAPPER </a:t>
            </a:r>
            <a:r>
              <a:rPr lang="pl-PL" sz="2000" dirty="0" err="1" smtClean="0"/>
              <a:t>tools</a:t>
            </a:r>
            <a:r>
              <a:rPr lang="pl-PL" sz="2000" dirty="0" smtClean="0"/>
              <a:t> via REST </a:t>
            </a:r>
            <a:r>
              <a:rPr lang="pl-PL" sz="2000" dirty="0" err="1" smtClean="0"/>
              <a:t>interface</a:t>
            </a:r>
            <a:endParaRPr lang="pl-PL" sz="2000" dirty="0" smtClean="0"/>
          </a:p>
          <a:p>
            <a:pPr lvl="1"/>
            <a:r>
              <a:rPr lang="pl-PL" sz="2000" dirty="0" err="1" smtClean="0"/>
              <a:t>users</a:t>
            </a:r>
            <a:r>
              <a:rPr lang="en-US" sz="2000" dirty="0" smtClean="0"/>
              <a:t> </a:t>
            </a:r>
            <a:r>
              <a:rPr lang="pl-PL" sz="2000" dirty="0" smtClean="0"/>
              <a:t>via </a:t>
            </a:r>
            <a:r>
              <a:rPr lang="pl-PL" sz="2000" dirty="0" err="1" smtClean="0"/>
              <a:t>dedicated</a:t>
            </a:r>
            <a:r>
              <a:rPr lang="pl-PL" sz="2000" dirty="0" smtClean="0"/>
              <a:t> Web </a:t>
            </a:r>
            <a:r>
              <a:rPr lang="pl-PL" sz="2000" dirty="0" err="1" smtClean="0"/>
              <a:t>interface</a:t>
            </a:r>
            <a:endParaRPr lang="pl-PL" sz="2000" dirty="0" smtClean="0"/>
          </a:p>
        </p:txBody>
      </p:sp>
      <p:sp>
        <p:nvSpPr>
          <p:cNvPr id="5" name="Footer Placeholder 4"/>
          <p:cNvSpPr>
            <a:spLocks noGrp="1"/>
          </p:cNvSpPr>
          <p:nvPr>
            <p:ph type="ftr" sz="quarter" idx="4294967295"/>
          </p:nvPr>
        </p:nvSpPr>
        <p:spPr>
          <a:xfrm>
            <a:off x="467544" y="6453336"/>
            <a:ext cx="8208912" cy="268139"/>
          </a:xfrm>
          <a:prstGeom prst="rect">
            <a:avLst/>
          </a:prstGeom>
        </p:spPr>
        <p:txBody>
          <a:bodyPr/>
          <a:lstStyle/>
          <a:p>
            <a:endParaRPr lang="de-DE"/>
          </a:p>
        </p:txBody>
      </p:sp>
      <p:pic>
        <p:nvPicPr>
          <p:cNvPr id="8" name="Obraz 54" descr="mame.png"/>
          <p:cNvPicPr>
            <a:picLocks noChangeAspect="1"/>
          </p:cNvPicPr>
          <p:nvPr/>
        </p:nvPicPr>
        <p:blipFill>
          <a:blip r:embed="rId3" cstate="print"/>
          <a:srcRect/>
          <a:stretch>
            <a:fillRect/>
          </a:stretch>
        </p:blipFill>
        <p:spPr bwMode="auto">
          <a:xfrm>
            <a:off x="5357818" y="3500438"/>
            <a:ext cx="2797999" cy="2682878"/>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5000628" y="1326214"/>
            <a:ext cx="3589884" cy="1872589"/>
          </a:xfrm>
          <a:prstGeom prst="rect">
            <a:avLst/>
          </a:prstGeom>
          <a:noFill/>
          <a:ln w="9525">
            <a:noFill/>
            <a:miter lim="800000"/>
            <a:headEnd/>
            <a:tailEnd/>
          </a:ln>
          <a:effectLst/>
        </p:spPr>
      </p:pic>
      <p:sp>
        <p:nvSpPr>
          <p:cNvPr id="15" name="pole tekstowe 14"/>
          <p:cNvSpPr txBox="1"/>
          <p:nvPr/>
        </p:nvSpPr>
        <p:spPr>
          <a:xfrm>
            <a:off x="7072298" y="3214686"/>
            <a:ext cx="2071702" cy="276999"/>
          </a:xfrm>
          <a:prstGeom prst="rect">
            <a:avLst/>
          </a:prstGeom>
          <a:noFill/>
        </p:spPr>
        <p:txBody>
          <a:bodyPr wrap="square" rtlCol="0">
            <a:spAutoFit/>
          </a:bodyPr>
          <a:lstStyle/>
          <a:p>
            <a:r>
              <a:rPr lang="pl-PL" sz="1200" dirty="0" err="1" smtClean="0">
                <a:solidFill>
                  <a:schemeClr val="tx1"/>
                </a:solidFill>
              </a:rPr>
              <a:t>Ports</a:t>
            </a:r>
            <a:r>
              <a:rPr lang="pl-PL" sz="1200" dirty="0" smtClean="0">
                <a:solidFill>
                  <a:schemeClr val="tx1"/>
                </a:solidFill>
              </a:rPr>
              <a:t> and </a:t>
            </a:r>
            <a:r>
              <a:rPr lang="pl-PL" sz="1200" dirty="0" err="1" smtClean="0">
                <a:solidFill>
                  <a:schemeClr val="tx1"/>
                </a:solidFill>
              </a:rPr>
              <a:t>theiroperators</a:t>
            </a:r>
            <a:endParaRPr lang="en-GB" sz="1200" dirty="0">
              <a:solidFill>
                <a:schemeClr val="tx1"/>
              </a:solidFill>
            </a:endParaRPr>
          </a:p>
        </p:txBody>
      </p:sp>
      <p:sp>
        <p:nvSpPr>
          <p:cNvPr id="17" name="Elipsa 16"/>
          <p:cNvSpPr/>
          <p:nvPr/>
        </p:nvSpPr>
        <p:spPr>
          <a:xfrm>
            <a:off x="6357918" y="3214686"/>
            <a:ext cx="2786082" cy="2857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Łącznik prosty ze strzałką 18"/>
          <p:cNvCxnSpPr>
            <a:stCxn id="17" idx="1"/>
          </p:cNvCxnSpPr>
          <p:nvPr/>
        </p:nvCxnSpPr>
        <p:spPr>
          <a:xfrm rot="5400000" flipH="1" flipV="1">
            <a:off x="6505299" y="2689501"/>
            <a:ext cx="827665" cy="3064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Łącznik prosty ze strzałką 21"/>
          <p:cNvCxnSpPr>
            <a:stCxn id="17" idx="3"/>
          </p:cNvCxnSpPr>
          <p:nvPr/>
        </p:nvCxnSpPr>
        <p:spPr>
          <a:xfrm rot="16200000" flipH="1">
            <a:off x="6005232" y="4219289"/>
            <a:ext cx="1756359" cy="23496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0239797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ytuł 1"/>
          <p:cNvSpPr>
            <a:spLocks noGrp="1"/>
          </p:cNvSpPr>
          <p:nvPr>
            <p:ph type="title"/>
          </p:nvPr>
        </p:nvSpPr>
        <p:spPr>
          <a:xfrm>
            <a:off x="461176" y="188913"/>
            <a:ext cx="7517599" cy="717550"/>
          </a:xfrm>
        </p:spPr>
        <p:txBody>
          <a:bodyPr/>
          <a:lstStyle/>
          <a:p>
            <a:r>
              <a:rPr lang="pl-PL" sz="3600" dirty="0" err="1" smtClean="0">
                <a:latin typeface="Arial" pitchFamily="34" charset="0"/>
              </a:rPr>
              <a:t>Application</a:t>
            </a:r>
            <a:r>
              <a:rPr lang="pl-PL" sz="3600" dirty="0" smtClean="0">
                <a:latin typeface="Arial" pitchFamily="34" charset="0"/>
              </a:rPr>
              <a:t> Designer</a:t>
            </a:r>
            <a:r>
              <a:rPr lang="en-US" sz="3600" dirty="0" smtClean="0">
                <a:latin typeface="Arial" pitchFamily="34" charset="0"/>
              </a:rPr>
              <a:t> (MAD) (1/2)</a:t>
            </a:r>
            <a:endParaRPr lang="en-GB" sz="3600" dirty="0" smtClean="0">
              <a:latin typeface="Arial" pitchFamily="34" charset="0"/>
            </a:endParaRPr>
          </a:p>
        </p:txBody>
      </p:sp>
      <p:sp>
        <p:nvSpPr>
          <p:cNvPr id="33795" name="Symbol zastępczy zawartości 2"/>
          <p:cNvSpPr>
            <a:spLocks noGrp="1"/>
          </p:cNvSpPr>
          <p:nvPr>
            <p:ph idx="1"/>
          </p:nvPr>
        </p:nvSpPr>
        <p:spPr>
          <a:xfrm>
            <a:off x="0" y="1131046"/>
            <a:ext cx="5768975" cy="4946650"/>
          </a:xfrm>
        </p:spPr>
        <p:txBody>
          <a:bodyPr/>
          <a:lstStyle/>
          <a:p>
            <a:r>
              <a:rPr lang="en-US" sz="1800" dirty="0" smtClean="0"/>
              <a:t>User friendly visual tool for composing </a:t>
            </a:r>
            <a:r>
              <a:rPr lang="en-US" sz="1800" dirty="0" err="1" smtClean="0"/>
              <a:t>multiscale</a:t>
            </a:r>
            <a:r>
              <a:rPr lang="en-US" sz="1800" dirty="0" smtClean="0"/>
              <a:t> applications</a:t>
            </a:r>
          </a:p>
          <a:p>
            <a:r>
              <a:rPr lang="en-US" sz="1800" dirty="0" smtClean="0"/>
              <a:t>Supports importing application structure from </a:t>
            </a:r>
            <a:r>
              <a:rPr lang="en-US" sz="1800" dirty="0" err="1" smtClean="0"/>
              <a:t>xMML</a:t>
            </a:r>
            <a:r>
              <a:rPr lang="en-US" sz="1800" dirty="0" smtClean="0"/>
              <a:t> (section A</a:t>
            </a:r>
            <a:r>
              <a:rPr lang="pl-PL" sz="1800" dirty="0" smtClean="0"/>
              <a:t> and B</a:t>
            </a:r>
            <a:r>
              <a:rPr lang="en-US" sz="1800" dirty="0" smtClean="0"/>
              <a:t>) </a:t>
            </a:r>
          </a:p>
          <a:p>
            <a:r>
              <a:rPr lang="en-US" sz="1800" dirty="0" smtClean="0"/>
              <a:t>Supports composing </a:t>
            </a:r>
            <a:r>
              <a:rPr lang="en-US" sz="1800" dirty="0" err="1" smtClean="0"/>
              <a:t>multiscale</a:t>
            </a:r>
            <a:r>
              <a:rPr lang="en-US" sz="1800" dirty="0" smtClean="0"/>
              <a:t> applications in </a:t>
            </a:r>
            <a:r>
              <a:rPr lang="en-US" sz="1800" dirty="0" err="1" smtClean="0"/>
              <a:t>gMML</a:t>
            </a:r>
            <a:r>
              <a:rPr lang="en-US" sz="1800" dirty="0" smtClean="0"/>
              <a:t> (section B)</a:t>
            </a:r>
            <a:r>
              <a:rPr lang="pl-PL" sz="1800" dirty="0" smtClean="0"/>
              <a:t> </a:t>
            </a:r>
            <a:r>
              <a:rPr lang="pl-PL" sz="1800" dirty="0" err="1" smtClean="0"/>
              <a:t>with</a:t>
            </a:r>
            <a:r>
              <a:rPr lang="pl-PL" sz="1800" dirty="0" smtClean="0"/>
              <a:t> </a:t>
            </a:r>
            <a:r>
              <a:rPr lang="pl-PL" sz="1800" dirty="0" err="1" smtClean="0"/>
              <a:t>additional</a:t>
            </a:r>
            <a:r>
              <a:rPr lang="pl-PL" sz="1800" dirty="0" smtClean="0"/>
              <a:t> </a:t>
            </a:r>
            <a:r>
              <a:rPr lang="en-US" sz="1800" dirty="0" smtClean="0"/>
              <a:t>graphical specific </a:t>
            </a:r>
            <a:r>
              <a:rPr lang="en-US" sz="1800" dirty="0" err="1" smtClean="0"/>
              <a:t>i</a:t>
            </a:r>
            <a:r>
              <a:rPr lang="pl-PL" sz="1800" dirty="0" err="1" smtClean="0"/>
              <a:t>nformation</a:t>
            </a:r>
            <a:r>
              <a:rPr lang="pl-PL" sz="1800" dirty="0" smtClean="0"/>
              <a:t> - </a:t>
            </a:r>
            <a:r>
              <a:rPr lang="pl-PL" sz="1800" dirty="0" err="1" smtClean="0"/>
              <a:t>layout</a:t>
            </a:r>
            <a:r>
              <a:rPr lang="pl-PL" sz="1800" dirty="0" smtClean="0"/>
              <a:t>, </a:t>
            </a:r>
            <a:r>
              <a:rPr lang="pl-PL" sz="1800" dirty="0" err="1" smtClean="0"/>
              <a:t>color</a:t>
            </a:r>
            <a:r>
              <a:rPr lang="pl-PL" sz="1800" dirty="0" smtClean="0"/>
              <a:t> etc. </a:t>
            </a:r>
            <a:r>
              <a:rPr lang="en-US" sz="1800" dirty="0" smtClean="0"/>
              <a:t>(C)</a:t>
            </a:r>
          </a:p>
          <a:p>
            <a:r>
              <a:rPr lang="en-US" sz="1800" dirty="0" smtClean="0"/>
              <a:t>Transforms </a:t>
            </a:r>
            <a:r>
              <a:rPr lang="en-US" sz="1800" dirty="0" err="1" smtClean="0"/>
              <a:t>gMML</a:t>
            </a:r>
            <a:r>
              <a:rPr lang="en-US" sz="1800" dirty="0" smtClean="0"/>
              <a:t> into </a:t>
            </a:r>
            <a:r>
              <a:rPr lang="en-US" sz="1800" dirty="0" err="1" smtClean="0"/>
              <a:t>xMML</a:t>
            </a:r>
            <a:r>
              <a:rPr lang="en-US" sz="1800" dirty="0" smtClean="0"/>
              <a:t> </a:t>
            </a:r>
          </a:p>
          <a:p>
            <a:r>
              <a:rPr lang="en-US" sz="1800" dirty="0" smtClean="0"/>
              <a:t>Performs MML analysis to identify its loosely and tightly coupled parts </a:t>
            </a:r>
          </a:p>
          <a:p>
            <a:r>
              <a:rPr lang="en-US" sz="1800" dirty="0" smtClean="0"/>
              <a:t>Using information from </a:t>
            </a:r>
            <a:r>
              <a:rPr lang="en-US" sz="1800" dirty="0" err="1" smtClean="0"/>
              <a:t>MaMe</a:t>
            </a:r>
            <a:r>
              <a:rPr lang="en-US" sz="1800" dirty="0" smtClean="0"/>
              <a:t> and </a:t>
            </a:r>
            <a:r>
              <a:rPr lang="en-US" sz="1800" dirty="0" err="1" smtClean="0"/>
              <a:t>GridSpace</a:t>
            </a:r>
            <a:r>
              <a:rPr lang="en-US" sz="1800" dirty="0" smtClean="0"/>
              <a:t> EW, </a:t>
            </a:r>
            <a:r>
              <a:rPr lang="en-US" sz="1800" dirty="0" err="1" smtClean="0"/>
              <a:t>transfo</a:t>
            </a:r>
            <a:r>
              <a:rPr lang="pl-PL" sz="1800" dirty="0" err="1" smtClean="0"/>
              <a:t>r</a:t>
            </a:r>
            <a:r>
              <a:rPr lang="en-US" sz="1800" dirty="0" smtClean="0"/>
              <a:t>ms  </a:t>
            </a:r>
            <a:r>
              <a:rPr lang="en-US" sz="1800" dirty="0" err="1" smtClean="0"/>
              <a:t>gMML</a:t>
            </a:r>
            <a:r>
              <a:rPr lang="en-US" sz="1800" dirty="0" smtClean="0"/>
              <a:t> into executable formats</a:t>
            </a:r>
            <a:r>
              <a:rPr lang="pl-PL" sz="1800" dirty="0" smtClean="0"/>
              <a:t> </a:t>
            </a:r>
            <a:r>
              <a:rPr lang="pl-PL" sz="1800" dirty="0" err="1" smtClean="0"/>
              <a:t>with</a:t>
            </a:r>
            <a:r>
              <a:rPr lang="pl-PL" sz="1800" dirty="0" smtClean="0"/>
              <a:t> </a:t>
            </a:r>
            <a:r>
              <a:rPr lang="pl-PL" sz="1800" dirty="0" err="1" smtClean="0"/>
              <a:t>information</a:t>
            </a:r>
            <a:r>
              <a:rPr lang="pl-PL" sz="1800" dirty="0" smtClean="0"/>
              <a:t> </a:t>
            </a:r>
            <a:r>
              <a:rPr lang="pl-PL" sz="1800" dirty="0" err="1" smtClean="0"/>
              <a:t>needed</a:t>
            </a:r>
            <a:r>
              <a:rPr lang="pl-PL" sz="1800" dirty="0" smtClean="0"/>
              <a:t> for </a:t>
            </a:r>
            <a:r>
              <a:rPr lang="pl-PL" sz="1800" dirty="0" err="1" smtClean="0"/>
              <a:t>actual</a:t>
            </a:r>
            <a:r>
              <a:rPr lang="pl-PL" sz="1800" dirty="0" smtClean="0"/>
              <a:t> </a:t>
            </a:r>
            <a:r>
              <a:rPr lang="pl-PL" sz="1800" dirty="0" err="1" smtClean="0"/>
              <a:t>execution</a:t>
            </a:r>
            <a:r>
              <a:rPr lang="pl-PL" sz="1800" dirty="0" smtClean="0"/>
              <a:t> (</a:t>
            </a:r>
            <a:r>
              <a:rPr lang="en-US" sz="1800" dirty="0" smtClean="0"/>
              <a:t>D) </a:t>
            </a:r>
          </a:p>
          <a:p>
            <a:pPr lvl="1"/>
            <a:r>
              <a:rPr lang="en-US" sz="1800" dirty="0" err="1" smtClean="0"/>
              <a:t>GridSpace</a:t>
            </a:r>
            <a:r>
              <a:rPr lang="en-US" sz="1800" dirty="0" smtClean="0"/>
              <a:t> Experiment</a:t>
            </a:r>
          </a:p>
          <a:p>
            <a:pPr lvl="1"/>
            <a:r>
              <a:rPr lang="en-US" sz="1800" dirty="0" smtClean="0"/>
              <a:t>M</a:t>
            </a:r>
            <a:r>
              <a:rPr lang="pl-PL" sz="1800" dirty="0" smtClean="0"/>
              <a:t>USCLE </a:t>
            </a:r>
            <a:r>
              <a:rPr lang="en-US" sz="1800" dirty="0" smtClean="0"/>
              <a:t>connection file (</a:t>
            </a:r>
            <a:r>
              <a:rPr lang="en-US" sz="1800" dirty="0" err="1" smtClean="0"/>
              <a:t>cxa.rb</a:t>
            </a:r>
            <a:r>
              <a:rPr lang="en-US" sz="1800" dirty="0" smtClean="0"/>
              <a:t>)</a:t>
            </a:r>
          </a:p>
          <a:p>
            <a:endParaRPr lang="en-US" sz="2400" dirty="0" smtClean="0"/>
          </a:p>
        </p:txBody>
      </p:sp>
      <p:pic>
        <p:nvPicPr>
          <p:cNvPr id="33796" name="Picture 7" descr="http://www.mapper-project.eu/c/wiki/get_page_attachment?p_l_id=10601&amp;nodeId=10532&amp;title=GridSpaceExperimentWorkbench&amp;fileName=GridSpaceExperimentWorkbench%2Fmml-vs-xmml-vs-gmml.png"/>
          <p:cNvPicPr>
            <a:picLocks noChangeAspect="1" noChangeArrowheads="1"/>
          </p:cNvPicPr>
          <p:nvPr/>
        </p:nvPicPr>
        <p:blipFill>
          <a:blip r:embed="rId2" r:link="rId3"/>
          <a:srcRect/>
          <a:stretch>
            <a:fillRect/>
          </a:stretch>
        </p:blipFill>
        <p:spPr bwMode="auto">
          <a:xfrm>
            <a:off x="6000750" y="1285875"/>
            <a:ext cx="2867025" cy="1600200"/>
          </a:xfrm>
          <a:prstGeom prst="rect">
            <a:avLst/>
          </a:prstGeom>
          <a:noFill/>
          <a:ln w="9525">
            <a:noFill/>
            <a:miter lim="800000"/>
            <a:headEnd/>
            <a:tailEnd/>
          </a:ln>
        </p:spPr>
      </p:pic>
      <p:pic>
        <p:nvPicPr>
          <p:cNvPr id="33797" name="Obraz 8" descr="mad-use-cases.png"/>
          <p:cNvPicPr>
            <a:picLocks noChangeAspect="1"/>
          </p:cNvPicPr>
          <p:nvPr/>
        </p:nvPicPr>
        <p:blipFill>
          <a:blip r:embed="rId4"/>
          <a:srcRect/>
          <a:stretch>
            <a:fillRect/>
          </a:stretch>
        </p:blipFill>
        <p:spPr bwMode="auto">
          <a:xfrm>
            <a:off x="5373688" y="3133725"/>
            <a:ext cx="3460750" cy="2790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58" y="188913"/>
            <a:ext cx="6916189" cy="717550"/>
          </a:xfrm>
        </p:spPr>
        <p:txBody>
          <a:bodyPr/>
          <a:lstStyle/>
          <a:p>
            <a:r>
              <a:rPr lang="pl-PL" sz="3600" dirty="0" err="1" smtClean="0">
                <a:latin typeface="Arial" pitchFamily="34" charset="0"/>
              </a:rPr>
              <a:t>Application</a:t>
            </a:r>
            <a:r>
              <a:rPr lang="pl-PL" sz="3600" dirty="0" smtClean="0">
                <a:latin typeface="Arial" pitchFamily="34" charset="0"/>
              </a:rPr>
              <a:t> Designer</a:t>
            </a:r>
            <a:r>
              <a:rPr lang="en-US" sz="3600" dirty="0" smtClean="0">
                <a:latin typeface="Arial" pitchFamily="34" charset="0"/>
              </a:rPr>
              <a:t> (MAD) (2/2)</a:t>
            </a:r>
            <a:endParaRPr lang="en-US" sz="3200" dirty="0"/>
          </a:p>
        </p:txBody>
      </p:sp>
      <p:sp>
        <p:nvSpPr>
          <p:cNvPr id="3" name="Content Placeholder 2"/>
          <p:cNvSpPr>
            <a:spLocks noGrp="1"/>
          </p:cNvSpPr>
          <p:nvPr>
            <p:ph idx="1"/>
          </p:nvPr>
        </p:nvSpPr>
        <p:spPr>
          <a:xfrm>
            <a:off x="0" y="1220223"/>
            <a:ext cx="4410635" cy="4679031"/>
          </a:xfrm>
        </p:spPr>
        <p:txBody>
          <a:bodyPr>
            <a:normAutofit/>
          </a:bodyPr>
          <a:lstStyle/>
          <a:p>
            <a:r>
              <a:rPr lang="pl-PL" sz="2000" dirty="0" err="1" smtClean="0"/>
              <a:t>Supports</a:t>
            </a:r>
            <a:r>
              <a:rPr lang="en-US" sz="2000" dirty="0" smtClean="0"/>
              <a:t> </a:t>
            </a:r>
            <a:r>
              <a:rPr lang="pl-PL" sz="2000" dirty="0" err="1" smtClean="0"/>
              <a:t>composing</a:t>
            </a:r>
            <a:r>
              <a:rPr lang="pl-PL" sz="2000" dirty="0" smtClean="0"/>
              <a:t> </a:t>
            </a:r>
            <a:r>
              <a:rPr lang="pl-PL" sz="2000" dirty="0" err="1" smtClean="0"/>
              <a:t>multiscale</a:t>
            </a:r>
            <a:r>
              <a:rPr lang="pl-PL" sz="2000" dirty="0" smtClean="0"/>
              <a:t> </a:t>
            </a:r>
            <a:r>
              <a:rPr lang="pl-PL" sz="2000" dirty="0" err="1" smtClean="0"/>
              <a:t>applications</a:t>
            </a:r>
            <a:r>
              <a:rPr lang="en-US" sz="2000" dirty="0" smtClean="0"/>
              <a:t> </a:t>
            </a:r>
            <a:r>
              <a:rPr lang="pl-PL" sz="2000" dirty="0" err="1" smtClean="0"/>
              <a:t>from</a:t>
            </a:r>
            <a:r>
              <a:rPr lang="en-US" sz="2000" dirty="0" smtClean="0"/>
              <a:t> </a:t>
            </a:r>
            <a:r>
              <a:rPr lang="pl-PL" sz="2000" dirty="0" err="1" smtClean="0"/>
              <a:t>submodels</a:t>
            </a:r>
            <a:r>
              <a:rPr lang="pl-PL" sz="2000" dirty="0" smtClean="0"/>
              <a:t> and </a:t>
            </a:r>
            <a:r>
              <a:rPr lang="pl-PL" sz="2000" dirty="0" err="1" smtClean="0"/>
              <a:t>mappers</a:t>
            </a:r>
            <a:r>
              <a:rPr lang="en-US" sz="2000" dirty="0" smtClean="0"/>
              <a:t> </a:t>
            </a:r>
            <a:r>
              <a:rPr lang="pl-PL" sz="2000" dirty="0" err="1" smtClean="0"/>
              <a:t>registered</a:t>
            </a:r>
            <a:r>
              <a:rPr lang="en-US" sz="2000" dirty="0" smtClean="0"/>
              <a:t> </a:t>
            </a:r>
            <a:r>
              <a:rPr lang="pl-PL" sz="2000" dirty="0" err="1" smtClean="0"/>
              <a:t>in</a:t>
            </a:r>
            <a:r>
              <a:rPr lang="pl-PL" sz="2000" dirty="0" smtClean="0"/>
              <a:t> MaMe</a:t>
            </a:r>
          </a:p>
          <a:p>
            <a:r>
              <a:rPr lang="pl-PL" sz="2000" dirty="0" err="1" smtClean="0"/>
              <a:t>Inport</a:t>
            </a:r>
            <a:r>
              <a:rPr lang="pl-PL" sz="2000" dirty="0" smtClean="0"/>
              <a:t>/export </a:t>
            </a:r>
            <a:r>
              <a:rPr lang="pl-PL" sz="2000" dirty="0" err="1" smtClean="0"/>
              <a:t>coupling</a:t>
            </a:r>
            <a:r>
              <a:rPr lang="en-US" sz="2000" dirty="0" smtClean="0"/>
              <a:t> </a:t>
            </a:r>
            <a:r>
              <a:rPr lang="pl-PL" sz="2000" dirty="0" err="1" smtClean="0"/>
              <a:t>topology</a:t>
            </a:r>
            <a:r>
              <a:rPr lang="en-US" sz="2000" dirty="0" smtClean="0"/>
              <a:t> </a:t>
            </a:r>
            <a:r>
              <a:rPr lang="pl-PL" sz="2000" dirty="0" err="1" smtClean="0"/>
              <a:t>represented</a:t>
            </a:r>
            <a:r>
              <a:rPr lang="en-US" sz="2000" dirty="0" smtClean="0"/>
              <a:t> </a:t>
            </a:r>
            <a:r>
              <a:rPr lang="pl-PL" sz="2000" dirty="0" err="1" smtClean="0"/>
              <a:t>in</a:t>
            </a:r>
            <a:r>
              <a:rPr lang="pl-PL" sz="2000" dirty="0" smtClean="0"/>
              <a:t> gMML to/</a:t>
            </a:r>
            <a:r>
              <a:rPr lang="pl-PL" sz="2000" dirty="0" err="1" smtClean="0"/>
              <a:t>from</a:t>
            </a:r>
            <a:r>
              <a:rPr lang="pl-PL" sz="2000" dirty="0" smtClean="0"/>
              <a:t> XMML file</a:t>
            </a:r>
          </a:p>
          <a:p>
            <a:r>
              <a:rPr lang="pl-PL" sz="2000" dirty="0" err="1" smtClean="0"/>
              <a:t>Transforms</a:t>
            </a:r>
            <a:r>
              <a:rPr lang="pl-PL" sz="2000" dirty="0" smtClean="0"/>
              <a:t> high </a:t>
            </a:r>
            <a:r>
              <a:rPr lang="pl-PL" sz="2000" dirty="0" err="1" smtClean="0"/>
              <a:t>level</a:t>
            </a:r>
            <a:r>
              <a:rPr lang="pl-PL" sz="2000" dirty="0" smtClean="0"/>
              <a:t> MML </a:t>
            </a:r>
            <a:r>
              <a:rPr lang="pl-PL" sz="2000" dirty="0" err="1" smtClean="0"/>
              <a:t>description</a:t>
            </a:r>
            <a:r>
              <a:rPr lang="en-US" sz="2000" dirty="0" smtClean="0"/>
              <a:t> </a:t>
            </a:r>
            <a:r>
              <a:rPr lang="pl-PL" sz="2000" dirty="0" err="1" smtClean="0"/>
              <a:t>into</a:t>
            </a:r>
            <a:r>
              <a:rPr lang="en-US" sz="2000" dirty="0" smtClean="0"/>
              <a:t> </a:t>
            </a:r>
            <a:r>
              <a:rPr lang="pl-PL" sz="2000" dirty="0" err="1" smtClean="0"/>
              <a:t>executable</a:t>
            </a:r>
            <a:r>
              <a:rPr lang="en-US" sz="2000" dirty="0" smtClean="0"/>
              <a:t> </a:t>
            </a:r>
            <a:r>
              <a:rPr lang="pl-PL" sz="2000" dirty="0" err="1" smtClean="0"/>
              <a:t>experiment</a:t>
            </a:r>
            <a:r>
              <a:rPr lang="pl-PL" sz="2000" dirty="0" smtClean="0"/>
              <a:t> for </a:t>
            </a:r>
            <a:r>
              <a:rPr lang="pl-PL" sz="2000" dirty="0" err="1" smtClean="0"/>
              <a:t>GridSpace</a:t>
            </a:r>
            <a:r>
              <a:rPr lang="pl-PL" sz="2000" dirty="0" smtClean="0"/>
              <a:t> </a:t>
            </a:r>
            <a:r>
              <a:rPr lang="pl-PL" sz="2000" dirty="0" err="1" smtClean="0"/>
              <a:t>Experiment</a:t>
            </a:r>
            <a:r>
              <a:rPr lang="en-US" sz="2000" dirty="0" smtClean="0"/>
              <a:t> </a:t>
            </a:r>
            <a:r>
              <a:rPr lang="pl-PL" sz="2000" dirty="0" err="1" smtClean="0"/>
              <a:t>Workbench</a:t>
            </a:r>
            <a:endParaRPr lang="pl-PL" sz="2000" dirty="0" smtClean="0"/>
          </a:p>
          <a:p>
            <a:endParaRPr lang="pl-PL" sz="2000" dirty="0" smtClean="0"/>
          </a:p>
          <a:p>
            <a:endParaRPr lang="en-US" dirty="0" smtClean="0"/>
          </a:p>
        </p:txBody>
      </p:sp>
      <p:sp>
        <p:nvSpPr>
          <p:cNvPr id="5" name="Footer Placeholder 4"/>
          <p:cNvSpPr>
            <a:spLocks noGrp="1"/>
          </p:cNvSpPr>
          <p:nvPr>
            <p:ph type="ftr" sz="quarter" idx="4294967295"/>
          </p:nvPr>
        </p:nvSpPr>
        <p:spPr>
          <a:xfrm>
            <a:off x="467544" y="6453336"/>
            <a:ext cx="8208912" cy="268139"/>
          </a:xfrm>
          <a:prstGeom prst="rect">
            <a:avLst/>
          </a:prstGeom>
        </p:spPr>
        <p:txBody>
          <a:bodyPr/>
          <a:lstStyle/>
          <a:p>
            <a:endParaRPr lang="de-DE"/>
          </a:p>
        </p:txBody>
      </p:sp>
      <p:pic>
        <p:nvPicPr>
          <p:cNvPr id="2050" name="Picture 2"/>
          <p:cNvPicPr>
            <a:picLocks noChangeAspect="1" noChangeArrowheads="1"/>
          </p:cNvPicPr>
          <p:nvPr/>
        </p:nvPicPr>
        <p:blipFill>
          <a:blip r:embed="rId2"/>
          <a:srcRect/>
          <a:stretch>
            <a:fillRect/>
          </a:stretch>
        </p:blipFill>
        <p:spPr bwMode="auto">
          <a:xfrm>
            <a:off x="5929322" y="1214422"/>
            <a:ext cx="2297729" cy="1198563"/>
          </a:xfrm>
          <a:prstGeom prst="rect">
            <a:avLst/>
          </a:prstGeom>
          <a:noFill/>
          <a:ln w="9525">
            <a:noFill/>
            <a:miter lim="800000"/>
            <a:headEnd/>
            <a:tailEnd/>
          </a:ln>
          <a:effectLst/>
        </p:spPr>
      </p:pic>
      <p:cxnSp>
        <p:nvCxnSpPr>
          <p:cNvPr id="7" name="Łącznik prosty ze strzałką 6"/>
          <p:cNvCxnSpPr>
            <a:stCxn id="2050" idx="2"/>
          </p:cNvCxnSpPr>
          <p:nvPr/>
        </p:nvCxnSpPr>
        <p:spPr>
          <a:xfrm rot="5400000">
            <a:off x="6872462" y="2583678"/>
            <a:ext cx="376418" cy="350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Prostokąt 12"/>
          <p:cNvSpPr/>
          <p:nvPr/>
        </p:nvSpPr>
        <p:spPr>
          <a:xfrm>
            <a:off x="3891064" y="2571744"/>
            <a:ext cx="5038654" cy="19516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ole tekstowe 14"/>
          <p:cNvSpPr txBox="1"/>
          <p:nvPr/>
        </p:nvSpPr>
        <p:spPr>
          <a:xfrm>
            <a:off x="5000628" y="2571744"/>
            <a:ext cx="500458" cy="276999"/>
          </a:xfrm>
          <a:prstGeom prst="rect">
            <a:avLst/>
          </a:prstGeom>
          <a:noFill/>
        </p:spPr>
        <p:txBody>
          <a:bodyPr wrap="none" rtlCol="0">
            <a:spAutoFit/>
          </a:bodyPr>
          <a:lstStyle/>
          <a:p>
            <a:r>
              <a:rPr lang="pl-PL" sz="1200" dirty="0" smtClean="0">
                <a:solidFill>
                  <a:schemeClr val="tx1"/>
                </a:solidFill>
              </a:rPr>
              <a:t>MAD</a:t>
            </a:r>
            <a:endParaRPr lang="en-GB" sz="1200" dirty="0">
              <a:solidFill>
                <a:schemeClr val="tx1"/>
              </a:solidFill>
            </a:endParaRPr>
          </a:p>
        </p:txBody>
      </p:sp>
      <p:pic>
        <p:nvPicPr>
          <p:cNvPr id="92162" name="Picture 2"/>
          <p:cNvPicPr>
            <a:picLocks noChangeAspect="1" noChangeArrowheads="1"/>
          </p:cNvPicPr>
          <p:nvPr/>
        </p:nvPicPr>
        <p:blipFill>
          <a:blip r:embed="rId3"/>
          <a:srcRect/>
          <a:stretch>
            <a:fillRect/>
          </a:stretch>
        </p:blipFill>
        <p:spPr bwMode="auto">
          <a:xfrm>
            <a:off x="3939011" y="2794304"/>
            <a:ext cx="4942343" cy="3392488"/>
          </a:xfrm>
          <a:prstGeom prst="rect">
            <a:avLst/>
          </a:prstGeom>
          <a:noFill/>
          <a:ln w="9525">
            <a:noFill/>
            <a:miter lim="800000"/>
            <a:headEnd/>
            <a:tailEnd/>
          </a:ln>
          <a:effectLst/>
        </p:spPr>
      </p:pic>
    </p:spTree>
    <p:extLst>
      <p:ext uri="{BB962C8B-B14F-4D97-AF65-F5344CB8AC3E}">
        <p14:creationId xmlns="" xmlns:p14="http://schemas.microsoft.com/office/powerpoint/2010/main" val="2023979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p:cNvSpPr/>
          <p:nvPr/>
        </p:nvSpPr>
        <p:spPr bwMode="auto">
          <a:xfrm>
            <a:off x="292100" y="2349500"/>
            <a:ext cx="2613025" cy="1550988"/>
          </a:xfrm>
          <a:prstGeom prst="rect">
            <a:avLst/>
          </a:prstGeom>
          <a:gradFill flip="none" rotWithShape="1">
            <a:gsLst>
              <a:gs pos="0">
                <a:schemeClr val="accent4">
                  <a:lumMod val="40000"/>
                  <a:lumOff val="60000"/>
                  <a:tint val="66000"/>
                  <a:satMod val="160000"/>
                </a:schemeClr>
              </a:gs>
              <a:gs pos="50000">
                <a:schemeClr val="accent4">
                  <a:lumMod val="40000"/>
                  <a:lumOff val="60000"/>
                  <a:tint val="44500"/>
                  <a:satMod val="160000"/>
                </a:schemeClr>
              </a:gs>
              <a:gs pos="100000">
                <a:schemeClr val="accent4">
                  <a:lumMod val="40000"/>
                  <a:lumOff val="60000"/>
                  <a:tint val="23500"/>
                  <a:satMod val="160000"/>
                </a:schemeClr>
              </a:gs>
            </a:gsLst>
            <a:lin ang="10800000" scaled="1"/>
            <a:tileRect/>
          </a:gradFill>
          <a:ln>
            <a:solidFill>
              <a:schemeClr val="bg1"/>
            </a:solidFill>
          </a:ln>
        </p:spPr>
        <p:style>
          <a:lnRef idx="1">
            <a:schemeClr val="accent4"/>
          </a:lnRef>
          <a:fillRef idx="1002">
            <a:schemeClr val="lt2"/>
          </a:fillRef>
          <a:effectRef idx="1">
            <a:schemeClr val="accent4"/>
          </a:effectRef>
          <a:fontRef idx="minor">
            <a:schemeClr val="dk1"/>
          </a:fontRef>
        </p:style>
        <p:txBody>
          <a:bodyPr lIns="82945" tIns="41473" rIns="82945" bIns="41473">
            <a:spAutoFit/>
          </a:bodyPr>
          <a:lstStyle/>
          <a:p>
            <a:pPr algn="ctr">
              <a:defRPr/>
            </a:pPr>
            <a:r>
              <a:rPr lang="en-US" sz="1500" b="1" dirty="0"/>
              <a:t>Academic Computer Centre </a:t>
            </a:r>
            <a:endParaRPr lang="pl-PL" sz="1500" b="1" dirty="0"/>
          </a:p>
          <a:p>
            <a:pPr algn="ctr">
              <a:defRPr/>
            </a:pPr>
            <a:r>
              <a:rPr lang="en-US" sz="1500" b="1" dirty="0"/>
              <a:t>CYFRONET AGH (1973)</a:t>
            </a:r>
            <a:endParaRPr lang="pl-PL" sz="1500" b="1" dirty="0"/>
          </a:p>
          <a:p>
            <a:pPr algn="ctr">
              <a:defRPr/>
            </a:pPr>
            <a:endParaRPr lang="en-US" sz="1500" b="1" dirty="0"/>
          </a:p>
          <a:p>
            <a:pPr algn="r">
              <a:defRPr/>
            </a:pPr>
            <a:r>
              <a:rPr lang="en-US" sz="1500" dirty="0"/>
              <a:t>120 employees</a:t>
            </a:r>
            <a:endParaRPr lang="pl-PL" sz="1500" dirty="0"/>
          </a:p>
          <a:p>
            <a:pPr>
              <a:defRPr/>
            </a:pPr>
            <a:endParaRPr lang="en-US" sz="1000" dirty="0"/>
          </a:p>
          <a:p>
            <a:pPr algn="ctr">
              <a:defRPr/>
            </a:pPr>
            <a:r>
              <a:rPr lang="en-US" sz="1500" dirty="0"/>
              <a:t>http://www.cyfronet.pl/en/</a:t>
            </a:r>
          </a:p>
        </p:txBody>
      </p:sp>
      <p:sp>
        <p:nvSpPr>
          <p:cNvPr id="6" name="Prostokąt 5"/>
          <p:cNvSpPr/>
          <p:nvPr/>
        </p:nvSpPr>
        <p:spPr bwMode="auto">
          <a:xfrm>
            <a:off x="2752441" y="4128944"/>
            <a:ext cx="4310437" cy="977387"/>
          </a:xfrm>
          <a:prstGeom prst="rect">
            <a:avLst/>
          </a:prstGeom>
          <a:gradFill flip="none" rotWithShape="1">
            <a:gsLst>
              <a:gs pos="0">
                <a:schemeClr val="accent1">
                  <a:lumMod val="40000"/>
                  <a:lumOff val="60000"/>
                  <a:tint val="66000"/>
                  <a:satMod val="160000"/>
                </a:schemeClr>
              </a:gs>
              <a:gs pos="50000">
                <a:schemeClr val="accent1">
                  <a:lumMod val="40000"/>
                  <a:lumOff val="60000"/>
                  <a:tint val="44500"/>
                  <a:satMod val="160000"/>
                </a:schemeClr>
              </a:gs>
              <a:gs pos="100000">
                <a:schemeClr val="accent1">
                  <a:lumMod val="40000"/>
                  <a:lumOff val="60000"/>
                  <a:tint val="23500"/>
                  <a:satMod val="160000"/>
                </a:schemeClr>
              </a:gs>
            </a:gsLst>
            <a:path path="circle">
              <a:fillToRect l="100000" t="100000"/>
            </a:path>
            <a:tileRect r="-100000" b="-100000"/>
          </a:gradFill>
          <a:ln>
            <a:noFill/>
          </a:ln>
        </p:spPr>
        <p:style>
          <a:lnRef idx="1">
            <a:schemeClr val="accent1"/>
          </a:lnRef>
          <a:fillRef idx="2">
            <a:schemeClr val="accent1"/>
          </a:fillRef>
          <a:effectRef idx="1">
            <a:schemeClr val="accent1"/>
          </a:effectRef>
          <a:fontRef idx="minor">
            <a:schemeClr val="dk1"/>
          </a:fontRef>
        </p:style>
        <p:txBody>
          <a:bodyPr lIns="82945" tIns="41473" rIns="82945" bIns="41473">
            <a:spAutoFit/>
          </a:bodyPr>
          <a:lstStyle/>
          <a:p>
            <a:pPr algn="ctr">
              <a:defRPr/>
            </a:pPr>
            <a:r>
              <a:rPr lang="en-US" sz="1500" b="1" dirty="0"/>
              <a:t>Department of Computer Science AGH (1980)</a:t>
            </a:r>
          </a:p>
          <a:p>
            <a:pPr>
              <a:defRPr/>
            </a:pPr>
            <a:endParaRPr lang="pl-PL" sz="1500" dirty="0"/>
          </a:p>
          <a:p>
            <a:pPr>
              <a:defRPr/>
            </a:pPr>
            <a:r>
              <a:rPr lang="pl-PL" sz="1500" dirty="0"/>
              <a:t>		</a:t>
            </a:r>
            <a:r>
              <a:rPr lang="en-US" sz="1500" dirty="0"/>
              <a:t>800 students, 70 employees</a:t>
            </a:r>
          </a:p>
          <a:p>
            <a:pPr algn="ctr">
              <a:defRPr/>
            </a:pPr>
            <a:r>
              <a:rPr lang="en-US" sz="1500" dirty="0"/>
              <a:t>http://www.ki.agh.edu.pl/uk/index.htm</a:t>
            </a:r>
          </a:p>
        </p:txBody>
      </p:sp>
      <p:sp>
        <p:nvSpPr>
          <p:cNvPr id="7" name="Prostokąt 6"/>
          <p:cNvSpPr/>
          <p:nvPr/>
        </p:nvSpPr>
        <p:spPr bwMode="auto">
          <a:xfrm>
            <a:off x="3176588" y="2424113"/>
            <a:ext cx="4310062" cy="1400175"/>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13500000" scaled="1"/>
            <a:tileRect/>
          </a:gradFill>
          <a:ln>
            <a:noFill/>
          </a:ln>
        </p:spPr>
        <p:style>
          <a:lnRef idx="1">
            <a:schemeClr val="accent3"/>
          </a:lnRef>
          <a:fillRef idx="2">
            <a:schemeClr val="accent3"/>
          </a:fillRef>
          <a:effectRef idx="1">
            <a:schemeClr val="accent3"/>
          </a:effectRef>
          <a:fontRef idx="minor">
            <a:schemeClr val="dk1"/>
          </a:fontRef>
        </p:style>
        <p:txBody>
          <a:bodyPr lIns="82945" tIns="41473" rIns="82945" bIns="41473">
            <a:spAutoFit/>
          </a:bodyPr>
          <a:lstStyle/>
          <a:p>
            <a:pPr algn="ctr">
              <a:defRPr/>
            </a:pPr>
            <a:r>
              <a:rPr lang="en-US" sz="1500" b="1" dirty="0"/>
              <a:t>Faculty of Electrical Engineering, Automatics,</a:t>
            </a:r>
            <a:r>
              <a:rPr lang="pl-PL" sz="1500" b="1" dirty="0"/>
              <a:t> </a:t>
            </a:r>
            <a:r>
              <a:rPr lang="en-US" sz="1500" b="1" dirty="0"/>
              <a:t>Computer Science</a:t>
            </a:r>
            <a:r>
              <a:rPr lang="pl-PL" sz="1500" b="1" dirty="0"/>
              <a:t> </a:t>
            </a:r>
            <a:r>
              <a:rPr lang="en-US" sz="1500" b="1" dirty="0"/>
              <a:t>and Electronics (1946)</a:t>
            </a:r>
          </a:p>
          <a:p>
            <a:pPr algn="r">
              <a:defRPr/>
            </a:pPr>
            <a:endParaRPr lang="pl-PL" sz="1500" dirty="0"/>
          </a:p>
          <a:p>
            <a:pPr algn="r">
              <a:defRPr/>
            </a:pPr>
            <a:r>
              <a:rPr lang="en-US" sz="1500" dirty="0"/>
              <a:t>4000 students, 400 employees</a:t>
            </a:r>
          </a:p>
          <a:p>
            <a:pPr algn="ctr">
              <a:defRPr/>
            </a:pPr>
            <a:endParaRPr lang="pl-PL" sz="1500" dirty="0"/>
          </a:p>
          <a:p>
            <a:pPr algn="ctr">
              <a:defRPr/>
            </a:pPr>
            <a:r>
              <a:rPr lang="en-US" sz="1500" dirty="0"/>
              <a:t>http://www.eaie.agh.edu.pl/</a:t>
            </a:r>
          </a:p>
        </p:txBody>
      </p:sp>
      <p:sp>
        <p:nvSpPr>
          <p:cNvPr id="8" name="Prostokąt 7"/>
          <p:cNvSpPr/>
          <p:nvPr/>
        </p:nvSpPr>
        <p:spPr bwMode="auto">
          <a:xfrm>
            <a:off x="1666469" y="1201359"/>
            <a:ext cx="5877870" cy="977387"/>
          </a:xfrm>
          <a:prstGeom prst="rect">
            <a:avLst/>
          </a:prstGeom>
          <a:ln cap="rnd">
            <a:noFill/>
          </a:ln>
        </p:spPr>
        <p:style>
          <a:lnRef idx="1">
            <a:schemeClr val="accent2"/>
          </a:lnRef>
          <a:fillRef idx="1002">
            <a:schemeClr val="lt1"/>
          </a:fillRef>
          <a:effectRef idx="1">
            <a:schemeClr val="accent2"/>
          </a:effectRef>
          <a:fontRef idx="minor">
            <a:schemeClr val="dk1"/>
          </a:fontRef>
        </p:style>
        <p:txBody>
          <a:bodyPr lIns="82945" tIns="41473" rIns="82945" bIns="41473">
            <a:spAutoFit/>
          </a:bodyPr>
          <a:lstStyle/>
          <a:p>
            <a:pPr algn="ctr">
              <a:defRPr/>
            </a:pPr>
            <a:r>
              <a:rPr lang="en-US" sz="1500" b="1" dirty="0"/>
              <a:t>AGH University of Science and Technology (1919)</a:t>
            </a:r>
            <a:endParaRPr lang="pl-PL" sz="1500" b="1" dirty="0"/>
          </a:p>
          <a:p>
            <a:pPr algn="ctr">
              <a:defRPr/>
            </a:pPr>
            <a:endParaRPr lang="en-US" sz="1500" b="1" dirty="0"/>
          </a:p>
          <a:p>
            <a:pPr>
              <a:defRPr/>
            </a:pPr>
            <a:r>
              <a:rPr lang="pl-PL" sz="1500" dirty="0"/>
              <a:t>		</a:t>
            </a:r>
            <a:r>
              <a:rPr lang="en-US" sz="1500" dirty="0"/>
              <a:t>15 faculties, 36000 students; 4000 employees</a:t>
            </a:r>
          </a:p>
          <a:p>
            <a:pPr algn="ctr">
              <a:defRPr/>
            </a:pPr>
            <a:r>
              <a:rPr lang="en-US" sz="1500" dirty="0"/>
              <a:t>http://www.agh.edu.pl/en</a:t>
            </a:r>
          </a:p>
        </p:txBody>
      </p:sp>
      <p:sp>
        <p:nvSpPr>
          <p:cNvPr id="9" name="Prostokąt 8"/>
          <p:cNvSpPr/>
          <p:nvPr/>
        </p:nvSpPr>
        <p:spPr bwMode="auto">
          <a:xfrm>
            <a:off x="7633943" y="2403267"/>
            <a:ext cx="1044955" cy="956752"/>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path path="circle">
              <a:fillToRect l="100000" t="100000"/>
            </a:path>
            <a:tileRect r="-100000" b="-100000"/>
          </a:gradFill>
          <a:ln>
            <a:noFill/>
          </a:ln>
        </p:spPr>
        <p:style>
          <a:lnRef idx="1">
            <a:schemeClr val="dk1"/>
          </a:lnRef>
          <a:fillRef idx="2">
            <a:schemeClr val="dk1"/>
          </a:fillRef>
          <a:effectRef idx="1">
            <a:schemeClr val="dk1"/>
          </a:effectRef>
          <a:fontRef idx="minor">
            <a:schemeClr val="dk1"/>
          </a:fontRef>
        </p:style>
        <p:txBody>
          <a:bodyPr lIns="82945" tIns="41473" rIns="82945" bIns="41473">
            <a:spAutoFit/>
          </a:bodyPr>
          <a:lstStyle/>
          <a:p>
            <a:pPr>
              <a:defRPr/>
            </a:pPr>
            <a:r>
              <a:rPr lang="pl-PL" sz="1500" b="1" dirty="0" err="1"/>
              <a:t>Other</a:t>
            </a:r>
            <a:r>
              <a:rPr lang="pl-PL" sz="1500" b="1" dirty="0"/>
              <a:t> 14 </a:t>
            </a:r>
            <a:r>
              <a:rPr lang="pl-PL" sz="1500" b="1" dirty="0" err="1"/>
              <a:t>faculties</a:t>
            </a:r>
            <a:endParaRPr lang="pl-PL" sz="1500" b="1" dirty="0"/>
          </a:p>
          <a:p>
            <a:pPr>
              <a:defRPr/>
            </a:pPr>
            <a:endParaRPr lang="pl-PL" sz="1500" dirty="0"/>
          </a:p>
          <a:p>
            <a:pPr>
              <a:defRPr/>
            </a:pPr>
            <a:endParaRPr lang="en-US" sz="1500" dirty="0"/>
          </a:p>
        </p:txBody>
      </p:sp>
      <p:cxnSp>
        <p:nvCxnSpPr>
          <p:cNvPr id="10" name="Łącznik prosty ze strzałką 9"/>
          <p:cNvCxnSpPr/>
          <p:nvPr/>
        </p:nvCxnSpPr>
        <p:spPr bwMode="auto">
          <a:xfrm rot="5400000">
            <a:off x="2362200" y="2170113"/>
            <a:ext cx="261937" cy="26193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Łącznik prosty ze strzałką 10"/>
          <p:cNvCxnSpPr/>
          <p:nvPr/>
        </p:nvCxnSpPr>
        <p:spPr bwMode="auto">
          <a:xfrm rot="16200000" flipH="1">
            <a:off x="4688681" y="2170907"/>
            <a:ext cx="263525" cy="26193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Łącznik prosty ze strzałką 11"/>
          <p:cNvCxnSpPr/>
          <p:nvPr/>
        </p:nvCxnSpPr>
        <p:spPr bwMode="auto">
          <a:xfrm>
            <a:off x="7231063" y="2192338"/>
            <a:ext cx="523875" cy="2619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Łącznik prosty ze strzałką 12"/>
          <p:cNvCxnSpPr/>
          <p:nvPr/>
        </p:nvCxnSpPr>
        <p:spPr bwMode="auto">
          <a:xfrm rot="5400000">
            <a:off x="4744244" y="3972719"/>
            <a:ext cx="26035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13329" name="Picture 3"/>
          <p:cNvPicPr>
            <a:picLocks noChangeAspect="1" noChangeArrowheads="1"/>
          </p:cNvPicPr>
          <p:nvPr/>
        </p:nvPicPr>
        <p:blipFill>
          <a:blip r:embed="rId3"/>
          <a:srcRect/>
          <a:stretch>
            <a:fillRect/>
          </a:stretch>
        </p:blipFill>
        <p:spPr bwMode="auto">
          <a:xfrm>
            <a:off x="536575" y="3092450"/>
            <a:ext cx="817563" cy="393700"/>
          </a:xfrm>
          <a:prstGeom prst="rect">
            <a:avLst/>
          </a:prstGeom>
          <a:noFill/>
          <a:ln w="9525">
            <a:noFill/>
            <a:round/>
            <a:headEnd/>
            <a:tailEnd/>
          </a:ln>
        </p:spPr>
      </p:pic>
      <p:pic>
        <p:nvPicPr>
          <p:cNvPr id="13330" name="Picture 2"/>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087688" y="4467225"/>
            <a:ext cx="328612" cy="431800"/>
          </a:xfrm>
          <a:prstGeom prst="rect">
            <a:avLst/>
          </a:prstGeom>
          <a:noFill/>
          <a:ln w="9525">
            <a:noFill/>
            <a:miter lim="800000"/>
            <a:headEnd/>
            <a:tailEnd/>
          </a:ln>
        </p:spPr>
      </p:pic>
      <p:pic>
        <p:nvPicPr>
          <p:cNvPr id="13331" name="Picture 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820863" y="1289050"/>
            <a:ext cx="406400" cy="790575"/>
          </a:xfrm>
          <a:prstGeom prst="rect">
            <a:avLst/>
          </a:prstGeom>
          <a:noFill/>
          <a:ln w="9525">
            <a:noFill/>
            <a:miter lim="800000"/>
            <a:headEnd/>
            <a:tailEnd/>
          </a:ln>
        </p:spPr>
      </p:pic>
      <p:pic>
        <p:nvPicPr>
          <p:cNvPr id="13332" name="Picture 5"/>
          <p:cNvPicPr>
            <a:picLocks noChangeAspect="1" noChangeArrowheads="1"/>
          </p:cNvPicPr>
          <p:nvPr/>
        </p:nvPicPr>
        <p:blipFill>
          <a:blip r:embed="rId6">
            <a:clrChange>
              <a:clrFrom>
                <a:srgbClr val="000000"/>
              </a:clrFrom>
              <a:clrTo>
                <a:srgbClr val="000000">
                  <a:alpha val="0"/>
                </a:srgbClr>
              </a:clrTo>
            </a:clrChange>
          </a:blip>
          <a:srcRect/>
          <a:stretch>
            <a:fillRect/>
          </a:stretch>
        </p:blipFill>
        <p:spPr bwMode="auto">
          <a:xfrm>
            <a:off x="3375025" y="3067050"/>
            <a:ext cx="533400" cy="461963"/>
          </a:xfrm>
          <a:prstGeom prst="rect">
            <a:avLst/>
          </a:prstGeom>
          <a:noFill/>
          <a:ln w="9525">
            <a:noFill/>
            <a:miter lim="800000"/>
            <a:headEnd/>
            <a:tailEnd/>
          </a:ln>
        </p:spPr>
      </p:pic>
      <p:sp>
        <p:nvSpPr>
          <p:cNvPr id="41" name="Chmurka 40"/>
          <p:cNvSpPr/>
          <p:nvPr/>
        </p:nvSpPr>
        <p:spPr>
          <a:xfrm flipH="1">
            <a:off x="344487" y="3746500"/>
            <a:ext cx="2914101" cy="1739900"/>
          </a:xfrm>
          <a:prstGeom prst="cloud">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anchor="ctr"/>
          <a:lstStyle/>
          <a:p>
            <a:pPr algn="ctr">
              <a:defRPr/>
            </a:pPr>
            <a:endParaRPr lang="en-US"/>
          </a:p>
        </p:txBody>
      </p:sp>
      <p:sp>
        <p:nvSpPr>
          <p:cNvPr id="13334" name="Prostokąt 41"/>
          <p:cNvSpPr>
            <a:spLocks noChangeArrowheads="1"/>
          </p:cNvSpPr>
          <p:nvPr/>
        </p:nvSpPr>
        <p:spPr bwMode="auto">
          <a:xfrm>
            <a:off x="590205" y="4190110"/>
            <a:ext cx="2435628" cy="870959"/>
          </a:xfrm>
          <a:prstGeom prst="rect">
            <a:avLst/>
          </a:prstGeom>
          <a:noFill/>
          <a:ln w="9525">
            <a:noFill/>
            <a:miter lim="800000"/>
            <a:headEnd/>
            <a:tailEnd/>
          </a:ln>
        </p:spPr>
        <p:txBody>
          <a:bodyPr wrap="square" lIns="82945" tIns="41473" rIns="82945" bIns="41473">
            <a:spAutoFit/>
          </a:bodyPr>
          <a:lstStyle/>
          <a:p>
            <a:pPr algn="ctr"/>
            <a:r>
              <a:rPr lang="en-US" sz="1300" b="1" dirty="0"/>
              <a:t>Distributed Computing</a:t>
            </a:r>
            <a:r>
              <a:rPr lang="pl-PL" sz="1300" b="1" dirty="0"/>
              <a:t> </a:t>
            </a:r>
            <a:r>
              <a:rPr lang="en-US" sz="1300" b="1" dirty="0"/>
              <a:t>Environments (DICE) </a:t>
            </a:r>
            <a:r>
              <a:rPr lang="en-US" sz="1300" b="1" dirty="0" smtClean="0"/>
              <a:t>Team</a:t>
            </a:r>
            <a:endParaRPr lang="pl-PL" sz="1300" b="1" dirty="0" smtClean="0"/>
          </a:p>
          <a:p>
            <a:pPr algn="ctr"/>
            <a:endParaRPr lang="en-US" sz="1300" dirty="0"/>
          </a:p>
          <a:p>
            <a:pPr algn="ctr"/>
            <a:r>
              <a:rPr lang="en-US" sz="1600" dirty="0"/>
              <a:t>http://</a:t>
            </a:r>
            <a:r>
              <a:rPr lang="en-US" sz="1600" dirty="0" smtClean="0"/>
              <a:t>dice.cyfronet.pl</a:t>
            </a:r>
            <a:endParaRPr lang="pl-PL" sz="1600" dirty="0"/>
          </a:p>
        </p:txBody>
      </p:sp>
      <p:sp>
        <p:nvSpPr>
          <p:cNvPr id="17" name="Tytuł 1"/>
          <p:cNvSpPr txBox="1">
            <a:spLocks/>
          </p:cNvSpPr>
          <p:nvPr/>
        </p:nvSpPr>
        <p:spPr bwMode="auto">
          <a:xfrm>
            <a:off x="485030" y="281015"/>
            <a:ext cx="5542059" cy="636587"/>
          </a:xfrm>
          <a:prstGeom prst="rect">
            <a:avLst/>
          </a:prstGeom>
          <a:noFill/>
          <a:ln w="9525">
            <a:noFill/>
            <a:round/>
            <a:headEnd/>
            <a:tailEnd/>
          </a:ln>
        </p:spPr>
        <p:txBody>
          <a:bodyPr wrap="square" anchor="ctr">
            <a:spAutoFit/>
          </a:bodyPr>
          <a:lstStyle/>
          <a:p>
            <a:pPr hangingPunct="1">
              <a:lnSpc>
                <a:spcPct val="98000"/>
              </a:lnSpc>
              <a:buSzPct val="45000"/>
              <a:buFont typeface="StarSymbol"/>
              <a:buNone/>
              <a:defRPr/>
            </a:pPr>
            <a:r>
              <a:rPr lang="pl-PL" sz="3600" kern="0" dirty="0" err="1">
                <a:solidFill>
                  <a:srgbClr val="000000"/>
                </a:solidFill>
                <a:effectLst>
                  <a:outerShdw blurRad="38100" dist="38100" dir="2700000" algn="tl">
                    <a:srgbClr val="C0C0C0"/>
                  </a:outerShdw>
                </a:effectLst>
                <a:latin typeface="+mj-lt"/>
                <a:ea typeface="+mj-ea"/>
                <a:cs typeface="+mj-cs"/>
              </a:rPr>
              <a:t>About</a:t>
            </a:r>
            <a:r>
              <a:rPr lang="pl-PL" sz="3600" kern="0" dirty="0">
                <a:solidFill>
                  <a:srgbClr val="000000"/>
                </a:solidFill>
                <a:effectLst>
                  <a:outerShdw blurRad="38100" dist="38100" dir="2700000" algn="tl">
                    <a:srgbClr val="C0C0C0"/>
                  </a:outerShdw>
                </a:effectLst>
                <a:latin typeface="+mj-lt"/>
                <a:ea typeface="+mj-ea"/>
                <a:cs typeface="+mj-cs"/>
              </a:rPr>
              <a:t> </a:t>
            </a:r>
            <a:r>
              <a:rPr lang="pl-PL" sz="3600" kern="0" dirty="0" err="1">
                <a:solidFill>
                  <a:srgbClr val="000000"/>
                </a:solidFill>
                <a:effectLst>
                  <a:outerShdw blurRad="38100" dist="38100" dir="2700000" algn="tl">
                    <a:srgbClr val="C0C0C0"/>
                  </a:outerShdw>
                </a:effectLst>
                <a:latin typeface="+mj-lt"/>
                <a:ea typeface="+mj-ea"/>
                <a:cs typeface="+mj-cs"/>
              </a:rPr>
              <a:t>the</a:t>
            </a:r>
            <a:r>
              <a:rPr lang="pl-PL" sz="3600" kern="0" dirty="0">
                <a:solidFill>
                  <a:srgbClr val="000000"/>
                </a:solidFill>
                <a:effectLst>
                  <a:outerShdw blurRad="38100" dist="38100" dir="2700000" algn="tl">
                    <a:srgbClr val="C0C0C0"/>
                  </a:outerShdw>
                </a:effectLst>
                <a:latin typeface="+mj-lt"/>
                <a:ea typeface="+mj-ea"/>
                <a:cs typeface="+mj-cs"/>
              </a:rPr>
              <a:t> </a:t>
            </a:r>
            <a:r>
              <a:rPr lang="pl-PL" sz="3600" kern="0" dirty="0" err="1" smtClean="0">
                <a:solidFill>
                  <a:srgbClr val="000000"/>
                </a:solidFill>
                <a:effectLst>
                  <a:outerShdw blurRad="38100" dist="38100" dir="2700000" algn="tl">
                    <a:srgbClr val="C0C0C0"/>
                  </a:outerShdw>
                </a:effectLst>
                <a:latin typeface="+mj-lt"/>
                <a:ea typeface="+mj-ea"/>
                <a:cs typeface="+mj-cs"/>
              </a:rPr>
              <a:t>speakers</a:t>
            </a:r>
            <a:endParaRPr lang="pl-PL" sz="3600" kern="0" dirty="0">
              <a:solidFill>
                <a:srgbClr val="000000"/>
              </a:solidFill>
              <a:effectLst>
                <a:outerShdw blurRad="38100" dist="38100" dir="2700000" algn="tl">
                  <a:srgbClr val="C0C0C0"/>
                </a:outerShdw>
              </a:effectLst>
              <a:latin typeface="+mj-lt"/>
              <a:ea typeface="+mj-ea"/>
              <a:cs typeface="+mj-cs"/>
            </a:endParaRPr>
          </a:p>
        </p:txBody>
      </p:sp>
      <p:sp>
        <p:nvSpPr>
          <p:cNvPr id="13336" name="pole tekstowe 18"/>
          <p:cNvSpPr txBox="1">
            <a:spLocks noChangeArrowheads="1"/>
          </p:cNvSpPr>
          <p:nvPr/>
        </p:nvSpPr>
        <p:spPr bwMode="auto">
          <a:xfrm>
            <a:off x="833438" y="5538788"/>
            <a:ext cx="8310562" cy="608012"/>
          </a:xfrm>
          <a:prstGeom prst="rect">
            <a:avLst/>
          </a:prstGeom>
          <a:noFill/>
          <a:ln w="9525">
            <a:noFill/>
            <a:miter lim="800000"/>
            <a:headEnd/>
            <a:tailEnd/>
          </a:ln>
        </p:spPr>
        <p:txBody>
          <a:bodyPr>
            <a:spAutoFit/>
          </a:bodyPr>
          <a:lstStyle/>
          <a:p>
            <a:r>
              <a:rPr lang="pl-PL" b="1"/>
              <a:t>University of Amsterdam, Institute for Informatics, Computational Science</a:t>
            </a:r>
          </a:p>
          <a:p>
            <a:r>
              <a:rPr lang="pl-PL"/>
              <a:t>http://www.science.uva.nl/~gvlam/wsvlam </a:t>
            </a:r>
          </a:p>
        </p:txBody>
      </p:sp>
      <p:sp>
        <p:nvSpPr>
          <p:cNvPr id="13337" name="pole tekstowe 19"/>
          <p:cNvSpPr txBox="1">
            <a:spLocks noChangeArrowheads="1"/>
          </p:cNvSpPr>
          <p:nvPr/>
        </p:nvSpPr>
        <p:spPr bwMode="auto">
          <a:xfrm>
            <a:off x="255588" y="1489075"/>
            <a:ext cx="376237" cy="349250"/>
          </a:xfrm>
          <a:prstGeom prst="rect">
            <a:avLst/>
          </a:prstGeom>
          <a:noFill/>
          <a:ln w="9525">
            <a:noFill/>
            <a:miter lim="800000"/>
            <a:headEnd/>
            <a:tailEnd/>
          </a:ln>
        </p:spPr>
        <p:txBody>
          <a:bodyPr wrap="none">
            <a:spAutoFit/>
          </a:bodyPr>
          <a:lstStyle/>
          <a:p>
            <a:r>
              <a:rPr lang="pl-PL"/>
              <a:t>1.</a:t>
            </a:r>
          </a:p>
        </p:txBody>
      </p:sp>
      <p:sp>
        <p:nvSpPr>
          <p:cNvPr id="13338" name="pole tekstowe 20"/>
          <p:cNvSpPr txBox="1">
            <a:spLocks noChangeArrowheads="1"/>
          </p:cNvSpPr>
          <p:nvPr/>
        </p:nvSpPr>
        <p:spPr bwMode="auto">
          <a:xfrm>
            <a:off x="265113" y="5305425"/>
            <a:ext cx="441325" cy="350838"/>
          </a:xfrm>
          <a:prstGeom prst="rect">
            <a:avLst/>
          </a:prstGeom>
          <a:noFill/>
          <a:ln w="9525">
            <a:noFill/>
            <a:miter lim="800000"/>
            <a:headEnd/>
            <a:tailEnd/>
          </a:ln>
        </p:spPr>
        <p:txBody>
          <a:bodyPr wrap="none">
            <a:spAutoFit/>
          </a:bodyPr>
          <a:lstStyle/>
          <a:p>
            <a:r>
              <a:rPr lang="pl-PL"/>
              <a:t>2. </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022" y="188913"/>
            <a:ext cx="6450675" cy="717550"/>
          </a:xfrm>
        </p:spPr>
        <p:txBody>
          <a:bodyPr/>
          <a:lstStyle/>
          <a:p>
            <a:r>
              <a:rPr lang="en-US" sz="3600" dirty="0" smtClean="0">
                <a:latin typeface="Arial" pitchFamily="34" charset="0"/>
              </a:rPr>
              <a:t>Grid</a:t>
            </a:r>
            <a:r>
              <a:rPr lang="pl-PL" sz="3600" dirty="0" smtClean="0">
                <a:latin typeface="Arial" pitchFamily="34" charset="0"/>
              </a:rPr>
              <a:t>S</a:t>
            </a:r>
            <a:r>
              <a:rPr lang="en-US" sz="3600" dirty="0" smtClean="0">
                <a:latin typeface="Arial" pitchFamily="34" charset="0"/>
              </a:rPr>
              <a:t>pace </a:t>
            </a:r>
            <a:r>
              <a:rPr lang="pl-PL" sz="3600" dirty="0" err="1" smtClean="0">
                <a:latin typeface="Arial" pitchFamily="34" charset="0"/>
              </a:rPr>
              <a:t>Workbench</a:t>
            </a:r>
            <a:endParaRPr lang="en-US" sz="3600" dirty="0">
              <a:latin typeface="Arial" pitchFamily="34" charset="0"/>
            </a:endParaRPr>
          </a:p>
        </p:txBody>
      </p:sp>
      <p:sp>
        <p:nvSpPr>
          <p:cNvPr id="3" name="Content Placeholder 2"/>
          <p:cNvSpPr>
            <a:spLocks noGrp="1"/>
          </p:cNvSpPr>
          <p:nvPr>
            <p:ph idx="1"/>
          </p:nvPr>
        </p:nvSpPr>
        <p:spPr>
          <a:xfrm>
            <a:off x="0" y="1136601"/>
            <a:ext cx="9144000" cy="2857520"/>
          </a:xfrm>
        </p:spPr>
        <p:txBody>
          <a:bodyPr>
            <a:noAutofit/>
          </a:bodyPr>
          <a:lstStyle/>
          <a:p>
            <a:r>
              <a:rPr lang="pl-PL" sz="1600" dirty="0" err="1" smtClean="0"/>
              <a:t>Supports</a:t>
            </a:r>
            <a:r>
              <a:rPr lang="en-US" sz="1600" dirty="0" smtClean="0"/>
              <a:t> </a:t>
            </a:r>
            <a:r>
              <a:rPr lang="pl-PL" sz="1600" b="1" dirty="0" err="1" smtClean="0"/>
              <a:t>execution</a:t>
            </a:r>
            <a:r>
              <a:rPr lang="pl-PL" sz="1600" b="1" dirty="0" smtClean="0"/>
              <a:t> and </a:t>
            </a:r>
            <a:r>
              <a:rPr lang="pl-PL" sz="1600" b="1" dirty="0" err="1" smtClean="0"/>
              <a:t>result</a:t>
            </a:r>
            <a:r>
              <a:rPr lang="pl-PL" sz="1600" b="1" dirty="0" smtClean="0"/>
              <a:t> management </a:t>
            </a:r>
            <a:r>
              <a:rPr lang="pl-PL" sz="1600" dirty="0" smtClean="0"/>
              <a:t>of </a:t>
            </a:r>
            <a:r>
              <a:rPr lang="pl-PL" sz="1600" dirty="0" err="1" smtClean="0"/>
              <a:t>infrastructure</a:t>
            </a:r>
            <a:r>
              <a:rPr lang="pl-PL" sz="1600" dirty="0" smtClean="0"/>
              <a:t> independent </a:t>
            </a:r>
            <a:r>
              <a:rPr lang="pl-PL" sz="1600" dirty="0" err="1" smtClean="0"/>
              <a:t>experiments</a:t>
            </a:r>
            <a:endParaRPr lang="pl-PL" sz="1600" dirty="0" smtClean="0"/>
          </a:p>
          <a:p>
            <a:r>
              <a:rPr lang="pl-PL" sz="1600" b="1" dirty="0" err="1" smtClean="0"/>
              <a:t>Experiment</a:t>
            </a:r>
            <a:r>
              <a:rPr lang="pl-PL" sz="1600" dirty="0" smtClean="0"/>
              <a:t> – </a:t>
            </a:r>
            <a:r>
              <a:rPr lang="en-US" sz="1600" dirty="0" smtClean="0"/>
              <a:t>an </a:t>
            </a:r>
            <a:r>
              <a:rPr lang="en-GB" sz="1600" dirty="0" smtClean="0"/>
              <a:t>application composed of code fragments called </a:t>
            </a:r>
            <a:r>
              <a:rPr lang="en-GB" sz="1600" b="1" dirty="0" smtClean="0"/>
              <a:t>snippets</a:t>
            </a:r>
            <a:r>
              <a:rPr lang="en-GB" sz="1600" dirty="0" smtClean="0"/>
              <a:t>, expressed in</a:t>
            </a:r>
            <a:r>
              <a:rPr lang="pl-PL" sz="1600" dirty="0" smtClean="0"/>
              <a:t>:</a:t>
            </a:r>
          </a:p>
          <a:p>
            <a:pPr lvl="1"/>
            <a:r>
              <a:rPr lang="en-GB" sz="1600" dirty="0" smtClean="0"/>
              <a:t>general-purpose scripting programming language</a:t>
            </a:r>
            <a:r>
              <a:rPr lang="pl-PL" sz="1600" dirty="0" smtClean="0"/>
              <a:t>s(</a:t>
            </a:r>
            <a:r>
              <a:rPr lang="pl-PL" sz="1600" dirty="0" err="1" smtClean="0"/>
              <a:t>Bash</a:t>
            </a:r>
            <a:r>
              <a:rPr lang="pl-PL" sz="1600" dirty="0" smtClean="0"/>
              <a:t>, Ruby, Perl etc.)</a:t>
            </a:r>
          </a:p>
          <a:p>
            <a:pPr lvl="1"/>
            <a:r>
              <a:rPr lang="en-GB" sz="1600" dirty="0" smtClean="0"/>
              <a:t>domain-specific language</a:t>
            </a:r>
            <a:r>
              <a:rPr lang="pl-PL" sz="1600" dirty="0" smtClean="0"/>
              <a:t>s (CxA </a:t>
            </a:r>
            <a:r>
              <a:rPr lang="pl-PL" sz="1600" dirty="0" err="1" smtClean="0"/>
              <a:t>in</a:t>
            </a:r>
            <a:r>
              <a:rPr lang="pl-PL" sz="1600" dirty="0" smtClean="0"/>
              <a:t> MUSCLE, LAMMPS, </a:t>
            </a:r>
            <a:r>
              <a:rPr lang="pl-PL" sz="1600" dirty="0" err="1" smtClean="0"/>
              <a:t>Matlab</a:t>
            </a:r>
            <a:r>
              <a:rPr lang="pl-PL" sz="1600" dirty="0" smtClean="0"/>
              <a:t> etc)</a:t>
            </a:r>
          </a:p>
          <a:p>
            <a:r>
              <a:rPr lang="en-GB" sz="1600" dirty="0" smtClean="0"/>
              <a:t>Snippets are evaluated by respective programs called </a:t>
            </a:r>
            <a:r>
              <a:rPr lang="pl-PL" sz="1600" b="1" dirty="0" smtClean="0"/>
              <a:t>i</a:t>
            </a:r>
            <a:r>
              <a:rPr lang="en-GB" sz="1600" b="1" dirty="0" err="1" smtClean="0"/>
              <a:t>nterpreters</a:t>
            </a:r>
            <a:endParaRPr lang="pl-PL" sz="1600" b="1" dirty="0" smtClean="0"/>
          </a:p>
          <a:p>
            <a:r>
              <a:rPr lang="pl-PL" sz="1600" b="1" dirty="0" err="1" smtClean="0"/>
              <a:t>Executors</a:t>
            </a:r>
            <a:r>
              <a:rPr lang="pl-PL" sz="1600" dirty="0" smtClean="0"/>
              <a:t>- </a:t>
            </a:r>
            <a:r>
              <a:rPr lang="pl-PL" sz="1600" dirty="0" err="1" smtClean="0"/>
              <a:t>responsible</a:t>
            </a:r>
            <a:r>
              <a:rPr lang="pl-PL" sz="1600" dirty="0" smtClean="0"/>
              <a:t> for </a:t>
            </a:r>
            <a:r>
              <a:rPr lang="pl-PL" sz="1600" dirty="0" err="1" smtClean="0"/>
              <a:t>snippets</a:t>
            </a:r>
            <a:r>
              <a:rPr lang="en-US" sz="1600" dirty="0" smtClean="0"/>
              <a:t> </a:t>
            </a:r>
            <a:r>
              <a:rPr lang="pl-PL" sz="1600" dirty="0" err="1" smtClean="0"/>
              <a:t>execution</a:t>
            </a:r>
            <a:r>
              <a:rPr lang="pl-PL" sz="1600" dirty="0" smtClean="0"/>
              <a:t> on </a:t>
            </a:r>
            <a:r>
              <a:rPr lang="en-US" sz="1600" dirty="0" smtClean="0"/>
              <a:t>c</a:t>
            </a:r>
            <a:r>
              <a:rPr lang="pl-PL" sz="1600" dirty="0" err="1" smtClean="0"/>
              <a:t>omputational</a:t>
            </a:r>
            <a:r>
              <a:rPr lang="pl-PL" sz="1600" dirty="0" smtClean="0"/>
              <a:t> </a:t>
            </a:r>
            <a:r>
              <a:rPr lang="en-US" sz="1600" dirty="0" smtClean="0"/>
              <a:t>r</a:t>
            </a:r>
            <a:r>
              <a:rPr lang="pl-PL" sz="1600" dirty="0" err="1" smtClean="0"/>
              <a:t>esources</a:t>
            </a:r>
            <a:r>
              <a:rPr lang="pl-PL" sz="1600" dirty="0" smtClean="0"/>
              <a:t> </a:t>
            </a:r>
            <a:r>
              <a:rPr lang="en-US" sz="1600" dirty="0" smtClean="0"/>
              <a:t>: </a:t>
            </a:r>
            <a:r>
              <a:rPr lang="pl-PL" sz="1600" dirty="0" err="1" smtClean="0"/>
              <a:t>servers</a:t>
            </a:r>
            <a:r>
              <a:rPr lang="pl-PL" sz="1600" dirty="0" smtClean="0"/>
              <a:t>, </a:t>
            </a:r>
            <a:r>
              <a:rPr lang="pl-PL" sz="1600" dirty="0" err="1" smtClean="0"/>
              <a:t>clusters</a:t>
            </a:r>
            <a:r>
              <a:rPr lang="pl-PL" sz="1600" dirty="0" smtClean="0"/>
              <a:t>, </a:t>
            </a:r>
            <a:r>
              <a:rPr lang="pl-PL" sz="1600" dirty="0" err="1" smtClean="0"/>
              <a:t>grid</a:t>
            </a:r>
            <a:endParaRPr lang="pl-PL" sz="1600" dirty="0" smtClean="0"/>
          </a:p>
          <a:p>
            <a:pPr lvl="1"/>
            <a:r>
              <a:rPr lang="pl-PL" sz="1600" dirty="0" err="1" smtClean="0"/>
              <a:t>direct</a:t>
            </a:r>
            <a:r>
              <a:rPr lang="pl-PL" sz="1600" dirty="0" smtClean="0"/>
              <a:t> SSH  on </a:t>
            </a:r>
            <a:r>
              <a:rPr lang="pl-PL" sz="1600" dirty="0" err="1" smtClean="0"/>
              <a:t>UserInterface</a:t>
            </a:r>
            <a:r>
              <a:rPr lang="pl-PL" sz="1600" dirty="0" smtClean="0"/>
              <a:t> (UI) </a:t>
            </a:r>
            <a:r>
              <a:rPr lang="pl-PL" sz="1600" dirty="0" err="1" smtClean="0"/>
              <a:t>machine</a:t>
            </a:r>
            <a:endParaRPr lang="pl-PL" sz="1600" dirty="0" smtClean="0"/>
          </a:p>
          <a:p>
            <a:pPr lvl="1"/>
            <a:r>
              <a:rPr lang="pl-PL" sz="1600" dirty="0" err="1" smtClean="0"/>
              <a:t>Interoperability</a:t>
            </a:r>
            <a:r>
              <a:rPr lang="en-US" sz="1600" dirty="0" smtClean="0"/>
              <a:t> </a:t>
            </a:r>
            <a:r>
              <a:rPr lang="pl-PL" sz="1600" dirty="0" err="1" smtClean="0"/>
              <a:t>layer</a:t>
            </a:r>
            <a:r>
              <a:rPr lang="pl-PL" sz="1600" dirty="0" smtClean="0"/>
              <a:t> (QCG, AHE)</a:t>
            </a:r>
          </a:p>
          <a:p>
            <a:pPr>
              <a:buNone/>
            </a:pPr>
            <a:endParaRPr lang="pl-PL" sz="1400" dirty="0" smtClean="0"/>
          </a:p>
          <a:p>
            <a:pPr>
              <a:buNone/>
            </a:pPr>
            <a:endParaRPr lang="pl-PL" sz="1400" dirty="0" smtClean="0"/>
          </a:p>
          <a:p>
            <a:pPr>
              <a:buNone/>
            </a:pPr>
            <a:endParaRPr lang="pl-PL" sz="800" dirty="0" smtClean="0"/>
          </a:p>
          <a:p>
            <a:pPr>
              <a:buNone/>
            </a:pPr>
            <a:endParaRPr lang="en-US" sz="900" dirty="0" smtClean="0"/>
          </a:p>
        </p:txBody>
      </p:sp>
      <p:pic>
        <p:nvPicPr>
          <p:cNvPr id="3074" name="Picture 2"/>
          <p:cNvPicPr>
            <a:picLocks noChangeAspect="1" noChangeArrowheads="1"/>
          </p:cNvPicPr>
          <p:nvPr/>
        </p:nvPicPr>
        <p:blipFill>
          <a:blip r:embed="rId2"/>
          <a:srcRect/>
          <a:stretch>
            <a:fillRect/>
          </a:stretch>
        </p:blipFill>
        <p:spPr bwMode="auto">
          <a:xfrm>
            <a:off x="3836950" y="4301246"/>
            <a:ext cx="4786346" cy="1961308"/>
          </a:xfrm>
          <a:prstGeom prst="rect">
            <a:avLst/>
          </a:prstGeom>
          <a:noFill/>
          <a:ln w="9525">
            <a:noFill/>
            <a:miter lim="800000"/>
            <a:headEnd/>
            <a:tailEnd/>
          </a:ln>
          <a:effectLst/>
        </p:spPr>
      </p:pic>
    </p:spTree>
    <p:extLst>
      <p:ext uri="{BB962C8B-B14F-4D97-AF65-F5344CB8AC3E}">
        <p14:creationId xmlns="" xmlns:p14="http://schemas.microsoft.com/office/powerpoint/2010/main" val="20239797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ytuł 7"/>
          <p:cNvSpPr>
            <a:spLocks noGrp="1"/>
          </p:cNvSpPr>
          <p:nvPr>
            <p:ph type="title"/>
          </p:nvPr>
        </p:nvSpPr>
        <p:spPr>
          <a:xfrm>
            <a:off x="620713" y="-170703"/>
            <a:ext cx="6118225" cy="1311275"/>
          </a:xfrm>
        </p:spPr>
        <p:txBody>
          <a:bodyPr/>
          <a:lstStyle/>
          <a:p>
            <a:r>
              <a:rPr lang="en-US" sz="3600" dirty="0" smtClean="0">
                <a:latin typeface="Arial" pitchFamily="34" charset="0"/>
              </a:rPr>
              <a:t>Provenance</a:t>
            </a:r>
            <a:endParaRPr lang="en-US" sz="3600" dirty="0">
              <a:latin typeface="Arial" pitchFamily="34" charset="0"/>
            </a:endParaRPr>
          </a:p>
        </p:txBody>
      </p:sp>
      <p:pic>
        <p:nvPicPr>
          <p:cNvPr id="5" name="Symbol zastępczy zawartości 4" descr="provenance_arch2.png"/>
          <p:cNvPicPr>
            <a:picLocks noGrp="1" noChangeAspect="1"/>
          </p:cNvPicPr>
          <p:nvPr>
            <p:ph sz="half" idx="1"/>
          </p:nvPr>
        </p:nvPicPr>
        <p:blipFill>
          <a:blip r:embed="rId2"/>
          <a:stretch>
            <a:fillRect/>
          </a:stretch>
        </p:blipFill>
        <p:spPr>
          <a:xfrm>
            <a:off x="887506" y="3715337"/>
            <a:ext cx="7394081" cy="2237227"/>
          </a:xfrm>
        </p:spPr>
      </p:pic>
      <p:sp>
        <p:nvSpPr>
          <p:cNvPr id="9" name="Symbol zastępczy zawartości 8"/>
          <p:cNvSpPr>
            <a:spLocks noGrp="1"/>
          </p:cNvSpPr>
          <p:nvPr>
            <p:ph sz="half" idx="2"/>
          </p:nvPr>
        </p:nvSpPr>
        <p:spPr>
          <a:xfrm>
            <a:off x="591671" y="1341438"/>
            <a:ext cx="8093542" cy="2468562"/>
          </a:xfrm>
        </p:spPr>
        <p:txBody>
          <a:bodyPr/>
          <a:lstStyle/>
          <a:p>
            <a:r>
              <a:rPr lang="en-US" sz="2000" dirty="0" smtClean="0"/>
              <a:t>Tracing of an experiment start, stop and snippet start/stop </a:t>
            </a:r>
            <a:r>
              <a:rPr lang="en-US" sz="2000" b="1" dirty="0" smtClean="0"/>
              <a:t>events</a:t>
            </a:r>
          </a:p>
          <a:p>
            <a:r>
              <a:rPr lang="en-US" sz="2000" dirty="0" smtClean="0"/>
              <a:t>Provenance data stored in </a:t>
            </a:r>
            <a:r>
              <a:rPr lang="en-US" sz="2000" b="1" dirty="0" smtClean="0"/>
              <a:t>RDF database</a:t>
            </a:r>
            <a:r>
              <a:rPr lang="en-US" sz="2000" dirty="0" smtClean="0"/>
              <a:t>; OPMV-based ontology</a:t>
            </a:r>
          </a:p>
          <a:p>
            <a:r>
              <a:rPr lang="en-US" sz="2000" dirty="0" smtClean="0"/>
              <a:t>Input/output files of snippets are copied and snapshots are created – </a:t>
            </a:r>
            <a:r>
              <a:rPr lang="en-US" sz="2000" b="1" dirty="0" smtClean="0"/>
              <a:t>experiment result history</a:t>
            </a:r>
            <a:r>
              <a:rPr lang="en-US" sz="2000" dirty="0" smtClean="0"/>
              <a:t> </a:t>
            </a:r>
          </a:p>
          <a:p>
            <a:r>
              <a:rPr lang="en-US" sz="2000" dirty="0" smtClean="0"/>
              <a:t>Provenance data browser – </a:t>
            </a:r>
            <a:r>
              <a:rPr lang="en-US" sz="2000" b="1" dirty="0" smtClean="0"/>
              <a:t>extensive querying capabilities</a:t>
            </a:r>
            <a:endParaRPr lang="en-US" sz="2000" b="1"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ytuł 1"/>
          <p:cNvSpPr>
            <a:spLocks noGrp="1"/>
          </p:cNvSpPr>
          <p:nvPr>
            <p:ph type="title"/>
          </p:nvPr>
        </p:nvSpPr>
        <p:spPr/>
        <p:txBody>
          <a:bodyPr/>
          <a:lstStyle/>
          <a:p>
            <a:r>
              <a:rPr lang="en-US" sz="3600" dirty="0" smtClean="0">
                <a:latin typeface="Arial" pitchFamily="34" charset="0"/>
              </a:rPr>
              <a:t>User environment</a:t>
            </a:r>
          </a:p>
        </p:txBody>
      </p:sp>
      <p:sp>
        <p:nvSpPr>
          <p:cNvPr id="51" name="Text Box 3"/>
          <p:cNvSpPr txBox="1">
            <a:spLocks noChangeArrowheads="1"/>
          </p:cNvSpPr>
          <p:nvPr/>
        </p:nvSpPr>
        <p:spPr bwMode="auto">
          <a:xfrm>
            <a:off x="238125" y="2624132"/>
            <a:ext cx="2595556" cy="728668"/>
          </a:xfrm>
          <a:prstGeom prst="rect">
            <a:avLst/>
          </a:prstGeom>
          <a:solidFill>
            <a:schemeClr val="bg2">
              <a:lumMod val="20000"/>
              <a:lumOff val="80000"/>
            </a:schemeClr>
          </a:solidFill>
          <a:ln w="2844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66600" tIns="33480" rIns="66600" bIns="33480"/>
          <a:lstStyle/>
          <a:p>
            <a:pPr marL="169863" indent="-169863" algn="ctr">
              <a:buClrTx/>
              <a:buFontTx/>
              <a:buNone/>
              <a:tabLst>
                <a:tab pos="16986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1600" b="1" dirty="0">
                <a:solidFill>
                  <a:srgbClr val="000000"/>
                </a:solidFill>
                <a:latin typeface="+mj-lt"/>
                <a:cs typeface="Times New Roman" pitchFamily="16" charset="0"/>
              </a:rPr>
              <a:t>Application composition:</a:t>
            </a:r>
          </a:p>
          <a:p>
            <a:pPr marL="169863" indent="-169863" algn="ctr">
              <a:buClrTx/>
              <a:buFontTx/>
              <a:buNone/>
              <a:tabLst>
                <a:tab pos="16986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1600" b="1" dirty="0">
                <a:solidFill>
                  <a:srgbClr val="000000"/>
                </a:solidFill>
                <a:latin typeface="+mj-lt"/>
                <a:cs typeface="Times New Roman" pitchFamily="16" charset="0"/>
              </a:rPr>
              <a:t>from MML to executable experiment</a:t>
            </a:r>
          </a:p>
        </p:txBody>
      </p:sp>
      <p:sp>
        <p:nvSpPr>
          <p:cNvPr id="53" name="Text Box 3"/>
          <p:cNvSpPr txBox="1">
            <a:spLocks noChangeArrowheads="1"/>
          </p:cNvSpPr>
          <p:nvPr/>
        </p:nvSpPr>
        <p:spPr bwMode="auto">
          <a:xfrm>
            <a:off x="209556" y="1423974"/>
            <a:ext cx="2552693" cy="709626"/>
          </a:xfrm>
          <a:prstGeom prst="rect">
            <a:avLst/>
          </a:prstGeom>
          <a:solidFill>
            <a:schemeClr val="bg2">
              <a:lumMod val="20000"/>
              <a:lumOff val="80000"/>
            </a:schemeClr>
          </a:solidFill>
          <a:ln w="2844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66600" tIns="33480" rIns="66600" bIns="33480"/>
          <a:lstStyle/>
          <a:p>
            <a:pPr marL="169863" indent="-169863" algn="ctr">
              <a:buClrTx/>
              <a:buFontTx/>
              <a:buNone/>
              <a:tabLst>
                <a:tab pos="16986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600" b="1" dirty="0">
                <a:solidFill>
                  <a:srgbClr val="000000"/>
                </a:solidFill>
                <a:latin typeface="+mj-lt"/>
                <a:cs typeface="Times New Roman" pitchFamily="16" charset="0"/>
              </a:rPr>
              <a:t>Registration of MML metadata: </a:t>
            </a:r>
            <a:r>
              <a:rPr lang="en-US" sz="1600" b="1" dirty="0" err="1">
                <a:solidFill>
                  <a:srgbClr val="000000"/>
                </a:solidFill>
                <a:latin typeface="+mj-lt"/>
                <a:cs typeface="Times New Roman" pitchFamily="16" charset="0"/>
              </a:rPr>
              <a:t>submodules</a:t>
            </a:r>
            <a:r>
              <a:rPr lang="en-US" sz="1600" b="1" dirty="0">
                <a:solidFill>
                  <a:srgbClr val="000000"/>
                </a:solidFill>
                <a:latin typeface="+mj-lt"/>
                <a:cs typeface="Times New Roman" pitchFamily="16" charset="0"/>
              </a:rPr>
              <a:t> and scales </a:t>
            </a:r>
          </a:p>
        </p:txBody>
      </p:sp>
      <p:sp>
        <p:nvSpPr>
          <p:cNvPr id="54" name="Strzałka w dół 53"/>
          <p:cNvSpPr/>
          <p:nvPr/>
        </p:nvSpPr>
        <p:spPr bwMode="auto">
          <a:xfrm>
            <a:off x="1414463" y="2143125"/>
            <a:ext cx="285750" cy="476250"/>
          </a:xfrm>
          <a:prstGeom prst="downArrow">
            <a:avLst>
              <a:gd name="adj1" fmla="val 43333"/>
              <a:gd name="adj2" fmla="val 50000"/>
            </a:avLst>
          </a:prstGeom>
          <a:solidFill>
            <a:schemeClr val="tx1">
              <a:lumMod val="65000"/>
              <a:lumOff val="35000"/>
            </a:schemeClr>
          </a:solidFill>
          <a:ln w="9525" cap="flat" cmpd="sng" algn="ctr">
            <a:noFill/>
            <a:prstDash val="solid"/>
            <a:round/>
            <a:headEnd type="none" w="med" len="med"/>
            <a:tailEnd type="none" w="med" len="med"/>
          </a:ln>
          <a:effectLst/>
        </p:spPr>
        <p:txBody>
          <a:bodyPr/>
          <a:lstStyle/>
          <a:p>
            <a:pPr hangingPunct="1">
              <a:lnSpc>
                <a:spcPct val="100000"/>
              </a:lnSpc>
              <a:buFont typeface="Times New Roman" pitchFamily="16" charset="0"/>
              <a:buNone/>
              <a:defRPr/>
            </a:pPr>
            <a:endParaRPr lang="en-US" sz="1600">
              <a:solidFill>
                <a:schemeClr val="bg1"/>
              </a:solidFill>
              <a:latin typeface="Arial" charset="0"/>
              <a:cs typeface="Arial" charset="0"/>
            </a:endParaRPr>
          </a:p>
        </p:txBody>
      </p:sp>
      <p:sp>
        <p:nvSpPr>
          <p:cNvPr id="55" name="Text Box 3"/>
          <p:cNvSpPr txBox="1">
            <a:spLocks noChangeArrowheads="1"/>
          </p:cNvSpPr>
          <p:nvPr/>
        </p:nvSpPr>
        <p:spPr bwMode="auto">
          <a:xfrm>
            <a:off x="180982" y="5048262"/>
            <a:ext cx="2619368" cy="542913"/>
          </a:xfrm>
          <a:prstGeom prst="rect">
            <a:avLst/>
          </a:prstGeom>
          <a:solidFill>
            <a:schemeClr val="bg2">
              <a:lumMod val="20000"/>
              <a:lumOff val="80000"/>
            </a:schemeClr>
          </a:solidFill>
          <a:ln w="2844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66600" tIns="33480" rIns="66600" bIns="33480"/>
          <a:lstStyle/>
          <a:p>
            <a:pPr marL="169863" indent="-169863" algn="ctr">
              <a:buClrTx/>
              <a:buFontTx/>
              <a:buNone/>
              <a:tabLst>
                <a:tab pos="16986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1600" b="1" dirty="0">
                <a:solidFill>
                  <a:srgbClr val="000000"/>
                </a:solidFill>
                <a:latin typeface="+mj-lt"/>
                <a:cs typeface="Times New Roman" pitchFamily="16" charset="0"/>
              </a:rPr>
              <a:t>Result </a:t>
            </a:r>
            <a:r>
              <a:rPr lang="en-GB" sz="1600" b="1" dirty="0" smtClean="0">
                <a:solidFill>
                  <a:srgbClr val="000000"/>
                </a:solidFill>
                <a:latin typeface="+mj-lt"/>
                <a:cs typeface="Times New Roman" pitchFamily="16" charset="0"/>
              </a:rPr>
              <a:t> and provenance</a:t>
            </a:r>
            <a:endParaRPr lang="en-GB" sz="1600" b="1" dirty="0">
              <a:solidFill>
                <a:srgbClr val="000000"/>
              </a:solidFill>
              <a:latin typeface="+mj-lt"/>
              <a:cs typeface="Times New Roman" pitchFamily="16" charset="0"/>
            </a:endParaRPr>
          </a:p>
          <a:p>
            <a:pPr marL="169863" indent="-169863" algn="ctr">
              <a:buClrTx/>
              <a:buFontTx/>
              <a:buNone/>
              <a:tabLst>
                <a:tab pos="16986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1600" b="1" dirty="0">
                <a:solidFill>
                  <a:srgbClr val="000000"/>
                </a:solidFill>
                <a:latin typeface="+mj-lt"/>
                <a:cs typeface="Times New Roman" pitchFamily="16" charset="0"/>
              </a:rPr>
              <a:t>Man</a:t>
            </a:r>
            <a:r>
              <a:rPr lang="pl-PL" sz="1600" b="1" dirty="0">
                <a:solidFill>
                  <a:srgbClr val="000000"/>
                </a:solidFill>
                <a:latin typeface="+mj-lt"/>
                <a:cs typeface="Times New Roman" pitchFamily="16" charset="0"/>
              </a:rPr>
              <a:t>a</a:t>
            </a:r>
            <a:r>
              <a:rPr lang="en-GB" sz="1600" b="1" dirty="0" err="1">
                <a:solidFill>
                  <a:srgbClr val="000000"/>
                </a:solidFill>
                <a:latin typeface="+mj-lt"/>
                <a:cs typeface="Times New Roman" pitchFamily="16" charset="0"/>
              </a:rPr>
              <a:t>gement</a:t>
            </a:r>
            <a:endParaRPr lang="en-GB" sz="1600" b="1" dirty="0">
              <a:solidFill>
                <a:srgbClr val="000000"/>
              </a:solidFill>
              <a:latin typeface="+mj-lt"/>
              <a:cs typeface="Times New Roman" pitchFamily="16" charset="0"/>
            </a:endParaRPr>
          </a:p>
        </p:txBody>
      </p:sp>
      <p:sp>
        <p:nvSpPr>
          <p:cNvPr id="56" name="Strzałka w dół 55"/>
          <p:cNvSpPr/>
          <p:nvPr/>
        </p:nvSpPr>
        <p:spPr bwMode="auto">
          <a:xfrm>
            <a:off x="1385888" y="3362325"/>
            <a:ext cx="285750" cy="390525"/>
          </a:xfrm>
          <a:prstGeom prst="downArrow">
            <a:avLst/>
          </a:prstGeom>
          <a:solidFill>
            <a:schemeClr val="tx1">
              <a:lumMod val="65000"/>
              <a:lumOff val="35000"/>
            </a:schemeClr>
          </a:solidFill>
          <a:ln w="9525" cap="flat" cmpd="sng" algn="ctr">
            <a:noFill/>
            <a:prstDash val="solid"/>
            <a:round/>
            <a:headEnd type="none" w="med" len="med"/>
            <a:tailEnd type="none" w="med" len="med"/>
          </a:ln>
          <a:effectLst/>
        </p:spPr>
        <p:txBody>
          <a:bodyPr/>
          <a:lstStyle/>
          <a:p>
            <a:pPr hangingPunct="1">
              <a:lnSpc>
                <a:spcPct val="100000"/>
              </a:lnSpc>
              <a:buFont typeface="Times New Roman" pitchFamily="16" charset="0"/>
              <a:buNone/>
              <a:defRPr/>
            </a:pPr>
            <a:endParaRPr lang="en-US" sz="1600">
              <a:solidFill>
                <a:schemeClr val="bg1"/>
              </a:solidFill>
              <a:latin typeface="Arial" charset="0"/>
              <a:cs typeface="Arial" charset="0"/>
            </a:endParaRPr>
          </a:p>
        </p:txBody>
      </p:sp>
      <p:sp>
        <p:nvSpPr>
          <p:cNvPr id="57" name="Strzałka w dół 56"/>
          <p:cNvSpPr/>
          <p:nvPr/>
        </p:nvSpPr>
        <p:spPr bwMode="auto">
          <a:xfrm>
            <a:off x="1423988" y="4505325"/>
            <a:ext cx="285750" cy="561975"/>
          </a:xfrm>
          <a:prstGeom prst="downArrow">
            <a:avLst/>
          </a:prstGeom>
          <a:solidFill>
            <a:schemeClr val="tx1">
              <a:lumMod val="65000"/>
              <a:lumOff val="35000"/>
            </a:schemeClr>
          </a:solidFill>
          <a:ln w="9525" cap="flat" cmpd="sng" algn="ctr">
            <a:noFill/>
            <a:prstDash val="solid"/>
            <a:round/>
            <a:headEnd type="none" w="med" len="med"/>
            <a:tailEnd type="none" w="med" len="med"/>
          </a:ln>
          <a:effectLst/>
        </p:spPr>
        <p:txBody>
          <a:bodyPr/>
          <a:lstStyle/>
          <a:p>
            <a:pPr hangingPunct="1">
              <a:lnSpc>
                <a:spcPct val="100000"/>
              </a:lnSpc>
              <a:buFont typeface="Times New Roman" pitchFamily="16" charset="0"/>
              <a:buNone/>
              <a:defRPr/>
            </a:pPr>
            <a:endParaRPr lang="en-US" sz="1600">
              <a:solidFill>
                <a:schemeClr val="bg1"/>
              </a:solidFill>
              <a:latin typeface="Arial" charset="0"/>
              <a:cs typeface="Arial" charset="0"/>
            </a:endParaRPr>
          </a:p>
        </p:txBody>
      </p:sp>
      <p:pic>
        <p:nvPicPr>
          <p:cNvPr id="35855" name="Obraz 54" descr="mame.png"/>
          <p:cNvPicPr>
            <a:picLocks noChangeAspect="1"/>
          </p:cNvPicPr>
          <p:nvPr/>
        </p:nvPicPr>
        <p:blipFill>
          <a:blip r:embed="rId2"/>
          <a:srcRect/>
          <a:stretch>
            <a:fillRect/>
          </a:stretch>
        </p:blipFill>
        <p:spPr bwMode="auto">
          <a:xfrm>
            <a:off x="6753225" y="1166813"/>
            <a:ext cx="2276475" cy="2182812"/>
          </a:xfrm>
          <a:prstGeom prst="rect">
            <a:avLst/>
          </a:prstGeom>
          <a:noFill/>
          <a:ln w="9525">
            <a:noFill/>
            <a:miter lim="800000"/>
            <a:headEnd/>
            <a:tailEnd/>
          </a:ln>
        </p:spPr>
      </p:pic>
      <p:pic>
        <p:nvPicPr>
          <p:cNvPr id="35856" name="Obraz 53" descr="mad.png"/>
          <p:cNvPicPr>
            <a:picLocks noChangeAspect="1"/>
          </p:cNvPicPr>
          <p:nvPr/>
        </p:nvPicPr>
        <p:blipFill>
          <a:blip r:embed="rId3"/>
          <a:srcRect/>
          <a:stretch>
            <a:fillRect/>
          </a:stretch>
        </p:blipFill>
        <p:spPr bwMode="auto">
          <a:xfrm>
            <a:off x="3155950" y="2171700"/>
            <a:ext cx="3608388" cy="1828800"/>
          </a:xfrm>
          <a:prstGeom prst="rect">
            <a:avLst/>
          </a:prstGeom>
          <a:noFill/>
          <a:ln w="9525">
            <a:noFill/>
            <a:miter lim="800000"/>
            <a:headEnd/>
            <a:tailEnd/>
          </a:ln>
        </p:spPr>
      </p:pic>
      <p:pic>
        <p:nvPicPr>
          <p:cNvPr id="35857" name="Obraz 56" descr="workbench.png"/>
          <p:cNvPicPr>
            <a:picLocks noChangeAspect="1"/>
          </p:cNvPicPr>
          <p:nvPr/>
        </p:nvPicPr>
        <p:blipFill>
          <a:blip r:embed="rId4"/>
          <a:srcRect/>
          <a:stretch>
            <a:fillRect/>
          </a:stretch>
        </p:blipFill>
        <p:spPr bwMode="auto">
          <a:xfrm>
            <a:off x="3549650" y="4276725"/>
            <a:ext cx="4016375" cy="1912938"/>
          </a:xfrm>
          <a:prstGeom prst="rect">
            <a:avLst/>
          </a:prstGeom>
          <a:noFill/>
          <a:ln w="9525">
            <a:noFill/>
            <a:miter lim="800000"/>
            <a:headEnd/>
            <a:tailEnd/>
          </a:ln>
        </p:spPr>
      </p:pic>
      <p:sp>
        <p:nvSpPr>
          <p:cNvPr id="35858" name="Strzałka w prawo 13"/>
          <p:cNvSpPr>
            <a:spLocks noChangeArrowheads="1"/>
          </p:cNvSpPr>
          <p:nvPr/>
        </p:nvSpPr>
        <p:spPr bwMode="auto">
          <a:xfrm>
            <a:off x="2752725" y="1714500"/>
            <a:ext cx="4010025" cy="247650"/>
          </a:xfrm>
          <a:prstGeom prst="rightArrow">
            <a:avLst>
              <a:gd name="adj1" fmla="val 50000"/>
              <a:gd name="adj2" fmla="val 50001"/>
            </a:avLst>
          </a:prstGeom>
          <a:solidFill>
            <a:srgbClr val="00B8FF"/>
          </a:solidFill>
          <a:ln w="9525" algn="ctr">
            <a:solidFill>
              <a:schemeClr val="tx1"/>
            </a:solidFill>
            <a:round/>
            <a:headEnd/>
            <a:tailEnd/>
          </a:ln>
        </p:spPr>
        <p:txBody>
          <a:bodyPr/>
          <a:lstStyle/>
          <a:p>
            <a:endParaRPr lang="en-US"/>
          </a:p>
        </p:txBody>
      </p:sp>
      <p:sp>
        <p:nvSpPr>
          <p:cNvPr id="35859" name="Strzałka w prawo 14"/>
          <p:cNvSpPr>
            <a:spLocks noChangeArrowheads="1"/>
          </p:cNvSpPr>
          <p:nvPr/>
        </p:nvSpPr>
        <p:spPr bwMode="auto">
          <a:xfrm>
            <a:off x="2828925" y="2895600"/>
            <a:ext cx="333375" cy="276225"/>
          </a:xfrm>
          <a:prstGeom prst="rightArrow">
            <a:avLst>
              <a:gd name="adj1" fmla="val 50000"/>
              <a:gd name="adj2" fmla="val 50002"/>
            </a:avLst>
          </a:prstGeom>
          <a:solidFill>
            <a:srgbClr val="00B8FF"/>
          </a:solidFill>
          <a:ln w="9525" algn="ctr">
            <a:solidFill>
              <a:schemeClr val="tx1"/>
            </a:solidFill>
            <a:round/>
            <a:headEnd/>
            <a:tailEnd/>
          </a:ln>
        </p:spPr>
        <p:txBody>
          <a:bodyPr/>
          <a:lstStyle/>
          <a:p>
            <a:endParaRPr lang="en-US"/>
          </a:p>
        </p:txBody>
      </p:sp>
      <p:sp>
        <p:nvSpPr>
          <p:cNvPr id="35860" name="Strzałka w prawo 15"/>
          <p:cNvSpPr>
            <a:spLocks noChangeArrowheads="1"/>
          </p:cNvSpPr>
          <p:nvPr/>
        </p:nvSpPr>
        <p:spPr bwMode="auto">
          <a:xfrm rot="1342926">
            <a:off x="2681288" y="4498975"/>
            <a:ext cx="2109787" cy="276225"/>
          </a:xfrm>
          <a:prstGeom prst="rightArrow">
            <a:avLst>
              <a:gd name="adj1" fmla="val 50000"/>
              <a:gd name="adj2" fmla="val 50000"/>
            </a:avLst>
          </a:prstGeom>
          <a:solidFill>
            <a:srgbClr val="00B8FF"/>
          </a:solidFill>
          <a:ln w="9525" algn="ctr">
            <a:solidFill>
              <a:schemeClr val="tx1"/>
            </a:solidFill>
            <a:round/>
            <a:headEnd/>
            <a:tailEnd/>
          </a:ln>
        </p:spPr>
        <p:txBody>
          <a:bodyPr/>
          <a:lstStyle/>
          <a:p>
            <a:endParaRPr lang="en-US"/>
          </a:p>
        </p:txBody>
      </p:sp>
      <p:sp>
        <p:nvSpPr>
          <p:cNvPr id="35861" name="Strzałka w prawo 16"/>
          <p:cNvSpPr>
            <a:spLocks noChangeArrowheads="1"/>
          </p:cNvSpPr>
          <p:nvPr/>
        </p:nvSpPr>
        <p:spPr bwMode="auto">
          <a:xfrm rot="-219029">
            <a:off x="2760663" y="4967288"/>
            <a:ext cx="881062" cy="276225"/>
          </a:xfrm>
          <a:prstGeom prst="rightArrow">
            <a:avLst>
              <a:gd name="adj1" fmla="val 50000"/>
              <a:gd name="adj2" fmla="val 50060"/>
            </a:avLst>
          </a:prstGeom>
          <a:solidFill>
            <a:srgbClr val="00B8FF"/>
          </a:solidFill>
          <a:ln w="9525" algn="ctr">
            <a:solidFill>
              <a:schemeClr val="tx1"/>
            </a:solidFill>
            <a:round/>
            <a:headEnd/>
            <a:tailEnd/>
          </a:ln>
        </p:spPr>
        <p:txBody>
          <a:bodyPr/>
          <a:lstStyle/>
          <a:p>
            <a:endParaRPr lang="en-US"/>
          </a:p>
        </p:txBody>
      </p:sp>
      <p:sp>
        <p:nvSpPr>
          <p:cNvPr id="52" name="Text Box 3"/>
          <p:cNvSpPr txBox="1">
            <a:spLocks noChangeArrowheads="1"/>
          </p:cNvSpPr>
          <p:nvPr/>
        </p:nvSpPr>
        <p:spPr bwMode="auto">
          <a:xfrm>
            <a:off x="204794" y="3690940"/>
            <a:ext cx="2652706" cy="785810"/>
          </a:xfrm>
          <a:prstGeom prst="rect">
            <a:avLst/>
          </a:prstGeom>
          <a:solidFill>
            <a:schemeClr val="bg2">
              <a:lumMod val="20000"/>
              <a:lumOff val="80000"/>
            </a:schemeClr>
          </a:solidFill>
          <a:ln w="2844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66600" tIns="33480" rIns="66600" bIns="33480"/>
          <a:lstStyle/>
          <a:p>
            <a:pPr marL="169863" indent="-169863" algn="ctr">
              <a:buClrTx/>
              <a:buFontTx/>
              <a:buNone/>
              <a:tabLst>
                <a:tab pos="16986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1600" b="1" dirty="0">
                <a:solidFill>
                  <a:srgbClr val="000000"/>
                </a:solidFill>
                <a:latin typeface="+mj-lt"/>
                <a:cs typeface="Times New Roman" pitchFamily="16" charset="0"/>
              </a:rPr>
              <a:t>Execution of experiment using interoperability layer</a:t>
            </a:r>
          </a:p>
          <a:p>
            <a:pPr marL="169863" indent="-169863" algn="ctr">
              <a:buClrTx/>
              <a:buFontTx/>
              <a:buNone/>
              <a:tabLst>
                <a:tab pos="16986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1600" b="1" dirty="0">
                <a:solidFill>
                  <a:srgbClr val="000000"/>
                </a:solidFill>
                <a:latin typeface="+mj-lt"/>
                <a:cs typeface="Times New Roman" pitchFamily="16" charset="0"/>
              </a:rPr>
              <a:t>on e-infrastructure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cstate="print"/>
          <a:stretch>
            <a:fillRect/>
          </a:stretch>
        </p:blipFill>
        <p:spPr>
          <a:xfrm>
            <a:off x="3131840" y="3596205"/>
            <a:ext cx="1728192" cy="117165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6" name="Picture 25"/>
          <p:cNvPicPr>
            <a:picLocks noChangeAspect="1"/>
          </p:cNvPicPr>
          <p:nvPr/>
        </p:nvPicPr>
        <p:blipFill>
          <a:blip r:embed="rId3" cstate="print"/>
          <a:stretch>
            <a:fillRect/>
          </a:stretch>
        </p:blipFill>
        <p:spPr>
          <a:xfrm>
            <a:off x="1115616" y="3645024"/>
            <a:ext cx="1960420" cy="110446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cxnSp>
        <p:nvCxnSpPr>
          <p:cNvPr id="34821" name="Straight Arrow Connector 49"/>
          <p:cNvCxnSpPr>
            <a:cxnSpLocks noChangeShapeType="1"/>
          </p:cNvCxnSpPr>
          <p:nvPr/>
        </p:nvCxnSpPr>
        <p:spPr bwMode="auto">
          <a:xfrm>
            <a:off x="6588125" y="6092825"/>
            <a:ext cx="1512888" cy="0"/>
          </a:xfrm>
          <a:prstGeom prst="straightConnector1">
            <a:avLst/>
          </a:prstGeom>
          <a:noFill/>
          <a:ln w="38100">
            <a:solidFill>
              <a:srgbClr val="F79646"/>
            </a:solidFill>
            <a:round/>
            <a:headEnd/>
            <a:tailEnd type="arrow" w="med" len="med"/>
          </a:ln>
          <a:effectLst>
            <a:outerShdw dist="23000" dir="5400000" rotWithShape="0">
              <a:srgbClr val="808080">
                <a:alpha val="34998"/>
              </a:srgbClr>
            </a:outerShdw>
          </a:effectLst>
        </p:spPr>
      </p:cxnSp>
      <p:sp>
        <p:nvSpPr>
          <p:cNvPr id="36869" name="TextBox 12"/>
          <p:cNvSpPr txBox="1">
            <a:spLocks noChangeArrowheads="1"/>
          </p:cNvSpPr>
          <p:nvPr/>
        </p:nvSpPr>
        <p:spPr bwMode="auto">
          <a:xfrm>
            <a:off x="4211638" y="5732463"/>
            <a:ext cx="396875" cy="461962"/>
          </a:xfrm>
          <a:prstGeom prst="rect">
            <a:avLst/>
          </a:prstGeom>
          <a:noFill/>
          <a:ln w="9525">
            <a:noFill/>
            <a:miter lim="800000"/>
            <a:headEnd/>
            <a:tailEnd/>
          </a:ln>
        </p:spPr>
        <p:txBody>
          <a:bodyPr wrap="none">
            <a:spAutoFit/>
          </a:bodyPr>
          <a:lstStyle/>
          <a:p>
            <a:r>
              <a:rPr lang="en-US" sz="2400">
                <a:solidFill>
                  <a:srgbClr val="FE7B23"/>
                </a:solidFill>
              </a:rPr>
              <a:t>…</a:t>
            </a:r>
            <a:endParaRPr lang="pl-PL" sz="2400">
              <a:solidFill>
                <a:srgbClr val="FE7B23"/>
              </a:solidFill>
            </a:endParaRPr>
          </a:p>
        </p:txBody>
      </p:sp>
      <p:cxnSp>
        <p:nvCxnSpPr>
          <p:cNvPr id="34823" name="Straight Arrow Connector 56"/>
          <p:cNvCxnSpPr>
            <a:cxnSpLocks noChangeShapeType="1"/>
          </p:cNvCxnSpPr>
          <p:nvPr/>
        </p:nvCxnSpPr>
        <p:spPr bwMode="auto">
          <a:xfrm>
            <a:off x="4572000" y="6092825"/>
            <a:ext cx="1439863" cy="0"/>
          </a:xfrm>
          <a:prstGeom prst="straightConnector1">
            <a:avLst/>
          </a:prstGeom>
          <a:noFill/>
          <a:ln w="38100">
            <a:solidFill>
              <a:srgbClr val="F79646"/>
            </a:solidFill>
            <a:round/>
            <a:headEnd/>
            <a:tailEnd/>
          </a:ln>
          <a:effectLst>
            <a:outerShdw dist="23000" dir="5400000" rotWithShape="0">
              <a:srgbClr val="808080">
                <a:alpha val="34998"/>
              </a:srgbClr>
            </a:outerShdw>
          </a:effectLst>
        </p:spPr>
      </p:cxnSp>
      <p:sp>
        <p:nvSpPr>
          <p:cNvPr id="36871" name="TextBox 62"/>
          <p:cNvSpPr txBox="1">
            <a:spLocks noChangeArrowheads="1"/>
          </p:cNvSpPr>
          <p:nvPr/>
        </p:nvSpPr>
        <p:spPr bwMode="auto">
          <a:xfrm>
            <a:off x="6084888" y="5732463"/>
            <a:ext cx="396875" cy="461962"/>
          </a:xfrm>
          <a:prstGeom prst="rect">
            <a:avLst/>
          </a:prstGeom>
          <a:noFill/>
          <a:ln w="9525">
            <a:noFill/>
            <a:miter lim="800000"/>
            <a:headEnd/>
            <a:tailEnd/>
          </a:ln>
        </p:spPr>
        <p:txBody>
          <a:bodyPr wrap="none">
            <a:spAutoFit/>
          </a:bodyPr>
          <a:lstStyle/>
          <a:p>
            <a:r>
              <a:rPr lang="en-US" sz="2400">
                <a:solidFill>
                  <a:srgbClr val="FE7B23"/>
                </a:solidFill>
              </a:rPr>
              <a:t>…</a:t>
            </a:r>
            <a:endParaRPr lang="pl-PL" sz="2400">
              <a:solidFill>
                <a:srgbClr val="FE7B23"/>
              </a:solidFill>
            </a:endParaRPr>
          </a:p>
        </p:txBody>
      </p:sp>
      <p:sp>
        <p:nvSpPr>
          <p:cNvPr id="36872" name="TextBox 65"/>
          <p:cNvSpPr txBox="1">
            <a:spLocks noChangeArrowheads="1"/>
          </p:cNvSpPr>
          <p:nvPr/>
        </p:nvSpPr>
        <p:spPr bwMode="auto">
          <a:xfrm>
            <a:off x="-12700" y="5589588"/>
            <a:ext cx="808038" cy="461962"/>
          </a:xfrm>
          <a:prstGeom prst="rect">
            <a:avLst/>
          </a:prstGeom>
          <a:noFill/>
          <a:ln w="9525">
            <a:noFill/>
            <a:miter lim="800000"/>
            <a:headEnd/>
            <a:tailEnd/>
          </a:ln>
        </p:spPr>
        <p:txBody>
          <a:bodyPr wrap="none">
            <a:spAutoFit/>
          </a:bodyPr>
          <a:lstStyle/>
          <a:p>
            <a:r>
              <a:rPr lang="en-US" sz="2400" b="1">
                <a:solidFill>
                  <a:srgbClr val="FE7B23"/>
                </a:solidFill>
              </a:rPr>
              <a:t>2011</a:t>
            </a:r>
            <a:endParaRPr lang="pl-PL" sz="2400" b="1">
              <a:solidFill>
                <a:srgbClr val="FE7B23"/>
              </a:solidFill>
            </a:endParaRPr>
          </a:p>
        </p:txBody>
      </p:sp>
      <p:sp>
        <p:nvSpPr>
          <p:cNvPr id="36873" name="TextBox 66"/>
          <p:cNvSpPr txBox="1">
            <a:spLocks noChangeArrowheads="1"/>
          </p:cNvSpPr>
          <p:nvPr/>
        </p:nvSpPr>
        <p:spPr bwMode="auto">
          <a:xfrm>
            <a:off x="1403350" y="5589588"/>
            <a:ext cx="496888" cy="461962"/>
          </a:xfrm>
          <a:prstGeom prst="rect">
            <a:avLst/>
          </a:prstGeom>
          <a:noFill/>
          <a:ln w="9525">
            <a:noFill/>
            <a:miter lim="800000"/>
            <a:headEnd/>
            <a:tailEnd/>
          </a:ln>
        </p:spPr>
        <p:txBody>
          <a:bodyPr wrap="none">
            <a:spAutoFit/>
          </a:bodyPr>
          <a:lstStyle/>
          <a:p>
            <a:r>
              <a:rPr lang="en-US" sz="2400">
                <a:solidFill>
                  <a:srgbClr val="FE7B23"/>
                </a:solidFill>
              </a:rPr>
              <a:t>06</a:t>
            </a:r>
            <a:endParaRPr lang="pl-PL" sz="2400">
              <a:solidFill>
                <a:srgbClr val="FE7B23"/>
              </a:solidFill>
            </a:endParaRPr>
          </a:p>
        </p:txBody>
      </p:sp>
      <p:sp>
        <p:nvSpPr>
          <p:cNvPr id="36874" name="TextBox 67"/>
          <p:cNvSpPr txBox="1">
            <a:spLocks noChangeArrowheads="1"/>
          </p:cNvSpPr>
          <p:nvPr/>
        </p:nvSpPr>
        <p:spPr bwMode="auto">
          <a:xfrm>
            <a:off x="2700338" y="5589588"/>
            <a:ext cx="496887" cy="461962"/>
          </a:xfrm>
          <a:prstGeom prst="rect">
            <a:avLst/>
          </a:prstGeom>
          <a:noFill/>
          <a:ln w="9525">
            <a:noFill/>
            <a:miter lim="800000"/>
            <a:headEnd/>
            <a:tailEnd/>
          </a:ln>
        </p:spPr>
        <p:txBody>
          <a:bodyPr wrap="none">
            <a:spAutoFit/>
          </a:bodyPr>
          <a:lstStyle/>
          <a:p>
            <a:r>
              <a:rPr lang="en-US" sz="2400">
                <a:solidFill>
                  <a:srgbClr val="FE7B23"/>
                </a:solidFill>
              </a:rPr>
              <a:t>09</a:t>
            </a:r>
            <a:endParaRPr lang="pl-PL" sz="2400">
              <a:solidFill>
                <a:srgbClr val="FE7B23"/>
              </a:solidFill>
            </a:endParaRPr>
          </a:p>
        </p:txBody>
      </p:sp>
      <p:sp>
        <p:nvSpPr>
          <p:cNvPr id="36875" name="TextBox 68"/>
          <p:cNvSpPr txBox="1">
            <a:spLocks noChangeArrowheads="1"/>
          </p:cNvSpPr>
          <p:nvPr/>
        </p:nvSpPr>
        <p:spPr bwMode="auto">
          <a:xfrm>
            <a:off x="4716463" y="5589588"/>
            <a:ext cx="808037" cy="461962"/>
          </a:xfrm>
          <a:prstGeom prst="rect">
            <a:avLst/>
          </a:prstGeom>
          <a:noFill/>
          <a:ln w="9525">
            <a:noFill/>
            <a:miter lim="800000"/>
            <a:headEnd/>
            <a:tailEnd/>
          </a:ln>
        </p:spPr>
        <p:txBody>
          <a:bodyPr wrap="none">
            <a:spAutoFit/>
          </a:bodyPr>
          <a:lstStyle/>
          <a:p>
            <a:r>
              <a:rPr lang="en-US" sz="2400" b="1">
                <a:solidFill>
                  <a:srgbClr val="FE7B23"/>
                </a:solidFill>
              </a:rPr>
              <a:t>2012</a:t>
            </a:r>
            <a:endParaRPr lang="pl-PL" sz="2400" b="1">
              <a:solidFill>
                <a:srgbClr val="FE7B23"/>
              </a:solidFill>
            </a:endParaRPr>
          </a:p>
        </p:txBody>
      </p:sp>
      <p:sp>
        <p:nvSpPr>
          <p:cNvPr id="36876" name="TextBox 69"/>
          <p:cNvSpPr txBox="1">
            <a:spLocks noChangeArrowheads="1"/>
          </p:cNvSpPr>
          <p:nvPr/>
        </p:nvSpPr>
        <p:spPr bwMode="auto">
          <a:xfrm>
            <a:off x="6659563" y="5589588"/>
            <a:ext cx="809625" cy="461962"/>
          </a:xfrm>
          <a:prstGeom prst="rect">
            <a:avLst/>
          </a:prstGeom>
          <a:noFill/>
          <a:ln w="9525">
            <a:noFill/>
            <a:miter lim="800000"/>
            <a:headEnd/>
            <a:tailEnd/>
          </a:ln>
        </p:spPr>
        <p:txBody>
          <a:bodyPr wrap="none">
            <a:spAutoFit/>
          </a:bodyPr>
          <a:lstStyle/>
          <a:p>
            <a:r>
              <a:rPr lang="en-US" sz="2400" b="1">
                <a:solidFill>
                  <a:srgbClr val="FE7B23"/>
                </a:solidFill>
              </a:rPr>
              <a:t>2013</a:t>
            </a:r>
            <a:endParaRPr lang="pl-PL" sz="2400" b="1">
              <a:solidFill>
                <a:srgbClr val="FE7B23"/>
              </a:solidFill>
            </a:endParaRPr>
          </a:p>
        </p:txBody>
      </p:sp>
      <p:sp>
        <p:nvSpPr>
          <p:cNvPr id="36877" name="TextBox 70"/>
          <p:cNvSpPr txBox="1">
            <a:spLocks noChangeArrowheads="1"/>
          </p:cNvSpPr>
          <p:nvPr/>
        </p:nvSpPr>
        <p:spPr bwMode="auto">
          <a:xfrm>
            <a:off x="2051050" y="5589588"/>
            <a:ext cx="496888" cy="461962"/>
          </a:xfrm>
          <a:prstGeom prst="rect">
            <a:avLst/>
          </a:prstGeom>
          <a:noFill/>
          <a:ln w="9525">
            <a:noFill/>
            <a:miter lim="800000"/>
            <a:headEnd/>
            <a:tailEnd/>
          </a:ln>
        </p:spPr>
        <p:txBody>
          <a:bodyPr wrap="none">
            <a:spAutoFit/>
          </a:bodyPr>
          <a:lstStyle/>
          <a:p>
            <a:r>
              <a:rPr lang="en-US" sz="2400">
                <a:solidFill>
                  <a:srgbClr val="FE7B23"/>
                </a:solidFill>
              </a:rPr>
              <a:t>08</a:t>
            </a:r>
            <a:endParaRPr lang="pl-PL" sz="2400">
              <a:solidFill>
                <a:srgbClr val="FE7B23"/>
              </a:solidFill>
            </a:endParaRPr>
          </a:p>
        </p:txBody>
      </p:sp>
      <p:sp>
        <p:nvSpPr>
          <p:cNvPr id="36878" name="TextBox 71"/>
          <p:cNvSpPr txBox="1">
            <a:spLocks noChangeArrowheads="1"/>
          </p:cNvSpPr>
          <p:nvPr/>
        </p:nvSpPr>
        <p:spPr bwMode="auto">
          <a:xfrm>
            <a:off x="3635375" y="5589588"/>
            <a:ext cx="496888" cy="461962"/>
          </a:xfrm>
          <a:prstGeom prst="rect">
            <a:avLst/>
          </a:prstGeom>
          <a:noFill/>
          <a:ln w="9525">
            <a:noFill/>
            <a:miter lim="800000"/>
            <a:headEnd/>
            <a:tailEnd/>
          </a:ln>
        </p:spPr>
        <p:txBody>
          <a:bodyPr wrap="none">
            <a:spAutoFit/>
          </a:bodyPr>
          <a:lstStyle/>
          <a:p>
            <a:r>
              <a:rPr lang="en-US" sz="2400">
                <a:solidFill>
                  <a:srgbClr val="FE7B23"/>
                </a:solidFill>
              </a:rPr>
              <a:t>11</a:t>
            </a:r>
            <a:endParaRPr lang="pl-PL" sz="2400">
              <a:solidFill>
                <a:srgbClr val="FE7B23"/>
              </a:solidFill>
            </a:endParaRPr>
          </a:p>
        </p:txBody>
      </p:sp>
      <p:cxnSp>
        <p:nvCxnSpPr>
          <p:cNvPr id="34832" name="Straight Arrow Connector 72"/>
          <p:cNvCxnSpPr>
            <a:cxnSpLocks noChangeShapeType="1"/>
          </p:cNvCxnSpPr>
          <p:nvPr/>
        </p:nvCxnSpPr>
        <p:spPr bwMode="auto">
          <a:xfrm flipH="1" flipV="1">
            <a:off x="971550" y="5300663"/>
            <a:ext cx="439738" cy="801687"/>
          </a:xfrm>
          <a:prstGeom prst="straightConnector1">
            <a:avLst/>
          </a:prstGeom>
          <a:noFill/>
          <a:ln w="38100">
            <a:solidFill>
              <a:srgbClr val="F79646"/>
            </a:solidFill>
            <a:round/>
            <a:headEnd/>
            <a:tailEnd/>
          </a:ln>
          <a:effectLst>
            <a:outerShdw dist="23000" dir="5400000" rotWithShape="0">
              <a:srgbClr val="808080">
                <a:alpha val="34998"/>
              </a:srgbClr>
            </a:outerShdw>
          </a:effectLst>
        </p:spPr>
      </p:cxnSp>
      <p:cxnSp>
        <p:nvCxnSpPr>
          <p:cNvPr id="34833" name="Straight Arrow Connector 75"/>
          <p:cNvCxnSpPr>
            <a:cxnSpLocks noChangeShapeType="1"/>
            <a:endCxn id="36881" idx="2"/>
          </p:cNvCxnSpPr>
          <p:nvPr/>
        </p:nvCxnSpPr>
        <p:spPr bwMode="auto">
          <a:xfrm flipH="1" flipV="1">
            <a:off x="2392363" y="5259388"/>
            <a:ext cx="307975" cy="833437"/>
          </a:xfrm>
          <a:prstGeom prst="straightConnector1">
            <a:avLst/>
          </a:prstGeom>
          <a:noFill/>
          <a:ln w="38100">
            <a:solidFill>
              <a:srgbClr val="F79646"/>
            </a:solidFill>
            <a:round/>
            <a:headEnd/>
            <a:tailEnd/>
          </a:ln>
          <a:effectLst>
            <a:outerShdw dist="23000" dir="5400000" rotWithShape="0">
              <a:srgbClr val="808080">
                <a:alpha val="34998"/>
              </a:srgbClr>
            </a:outerShdw>
          </a:effectLst>
        </p:spPr>
      </p:cxnSp>
      <p:sp>
        <p:nvSpPr>
          <p:cNvPr id="36881" name="TextBox 77"/>
          <p:cNvSpPr txBox="1">
            <a:spLocks noChangeArrowheads="1"/>
          </p:cNvSpPr>
          <p:nvPr/>
        </p:nvSpPr>
        <p:spPr bwMode="auto">
          <a:xfrm>
            <a:off x="1547813" y="4797425"/>
            <a:ext cx="1689100" cy="461963"/>
          </a:xfrm>
          <a:prstGeom prst="rect">
            <a:avLst/>
          </a:prstGeom>
          <a:noFill/>
          <a:ln w="9525">
            <a:noFill/>
            <a:miter lim="800000"/>
            <a:headEnd/>
            <a:tailEnd/>
          </a:ln>
        </p:spPr>
        <p:txBody>
          <a:bodyPr wrap="none">
            <a:spAutoFit/>
          </a:bodyPr>
          <a:lstStyle/>
          <a:p>
            <a:r>
              <a:rPr lang="en-US" sz="2400">
                <a:solidFill>
                  <a:srgbClr val="FE7B23"/>
                </a:solidFill>
              </a:rPr>
              <a:t>MoU signed</a:t>
            </a:r>
            <a:endParaRPr lang="pl-PL" sz="2400">
              <a:solidFill>
                <a:srgbClr val="FE7B23"/>
              </a:solidFill>
            </a:endParaRPr>
          </a:p>
        </p:txBody>
      </p:sp>
      <p:cxnSp>
        <p:nvCxnSpPr>
          <p:cNvPr id="34835" name="Straight Arrow Connector 78"/>
          <p:cNvCxnSpPr>
            <a:cxnSpLocks noChangeShapeType="1"/>
          </p:cNvCxnSpPr>
          <p:nvPr/>
        </p:nvCxnSpPr>
        <p:spPr bwMode="auto">
          <a:xfrm flipV="1">
            <a:off x="3348038" y="5300663"/>
            <a:ext cx="350837" cy="801687"/>
          </a:xfrm>
          <a:prstGeom prst="straightConnector1">
            <a:avLst/>
          </a:prstGeom>
          <a:noFill/>
          <a:ln w="38100">
            <a:solidFill>
              <a:srgbClr val="F79646"/>
            </a:solidFill>
            <a:round/>
            <a:headEnd/>
            <a:tailEnd/>
          </a:ln>
          <a:effectLst>
            <a:outerShdw dist="23000" dir="5400000" rotWithShape="0">
              <a:srgbClr val="808080">
                <a:alpha val="34998"/>
              </a:srgbClr>
            </a:outerShdw>
          </a:effectLst>
        </p:spPr>
      </p:cxnSp>
      <p:sp>
        <p:nvSpPr>
          <p:cNvPr id="36883" name="TextBox 79"/>
          <p:cNvSpPr txBox="1">
            <a:spLocks noChangeArrowheads="1"/>
          </p:cNvSpPr>
          <p:nvPr/>
        </p:nvSpPr>
        <p:spPr bwMode="auto">
          <a:xfrm>
            <a:off x="-23813" y="4581525"/>
            <a:ext cx="1609726" cy="830263"/>
          </a:xfrm>
          <a:prstGeom prst="rect">
            <a:avLst/>
          </a:prstGeom>
          <a:noFill/>
          <a:ln w="9525">
            <a:noFill/>
            <a:miter lim="800000"/>
            <a:headEnd/>
            <a:tailEnd/>
          </a:ln>
        </p:spPr>
        <p:txBody>
          <a:bodyPr wrap="none">
            <a:spAutoFit/>
          </a:bodyPr>
          <a:lstStyle/>
          <a:p>
            <a:r>
              <a:rPr lang="en-US" sz="2400">
                <a:solidFill>
                  <a:srgbClr val="FE7B23"/>
                </a:solidFill>
              </a:rPr>
              <a:t>Taskforce</a:t>
            </a:r>
          </a:p>
          <a:p>
            <a:r>
              <a:rPr lang="en-US" sz="2400">
                <a:solidFill>
                  <a:srgbClr val="FE7B23"/>
                </a:solidFill>
              </a:rPr>
              <a:t>established</a:t>
            </a:r>
            <a:endParaRPr lang="pl-PL" sz="2400">
              <a:solidFill>
                <a:srgbClr val="FE7B23"/>
              </a:solidFill>
            </a:endParaRPr>
          </a:p>
        </p:txBody>
      </p:sp>
      <p:sp>
        <p:nvSpPr>
          <p:cNvPr id="36884" name="TextBox 81"/>
          <p:cNvSpPr txBox="1">
            <a:spLocks noChangeArrowheads="1"/>
          </p:cNvSpPr>
          <p:nvPr/>
        </p:nvSpPr>
        <p:spPr bwMode="auto">
          <a:xfrm>
            <a:off x="3348038" y="4868863"/>
            <a:ext cx="1873250" cy="461962"/>
          </a:xfrm>
          <a:prstGeom prst="rect">
            <a:avLst/>
          </a:prstGeom>
          <a:noFill/>
          <a:ln w="9525">
            <a:noFill/>
            <a:miter lim="800000"/>
            <a:headEnd/>
            <a:tailEnd/>
          </a:ln>
        </p:spPr>
        <p:txBody>
          <a:bodyPr wrap="none">
            <a:spAutoFit/>
          </a:bodyPr>
          <a:lstStyle/>
          <a:p>
            <a:r>
              <a:rPr lang="en-US" sz="2400">
                <a:solidFill>
                  <a:srgbClr val="FE7B23"/>
                </a:solidFill>
              </a:rPr>
              <a:t>1</a:t>
            </a:r>
            <a:r>
              <a:rPr lang="en-US" sz="2400" baseline="30000">
                <a:solidFill>
                  <a:srgbClr val="FE7B23"/>
                </a:solidFill>
              </a:rPr>
              <a:t>st</a:t>
            </a:r>
            <a:r>
              <a:rPr lang="en-US" sz="2400">
                <a:solidFill>
                  <a:srgbClr val="FE7B23"/>
                </a:solidFill>
              </a:rPr>
              <a:t> evaluation</a:t>
            </a:r>
          </a:p>
        </p:txBody>
      </p:sp>
      <p:cxnSp>
        <p:nvCxnSpPr>
          <p:cNvPr id="34838" name="Straight Arrow Connector 84"/>
          <p:cNvCxnSpPr>
            <a:cxnSpLocks noChangeShapeType="1"/>
          </p:cNvCxnSpPr>
          <p:nvPr/>
        </p:nvCxnSpPr>
        <p:spPr bwMode="auto">
          <a:xfrm flipV="1">
            <a:off x="3995738" y="5229225"/>
            <a:ext cx="1655762" cy="873125"/>
          </a:xfrm>
          <a:prstGeom prst="straightConnector1">
            <a:avLst/>
          </a:prstGeom>
          <a:noFill/>
          <a:ln w="38100">
            <a:solidFill>
              <a:srgbClr val="F79646"/>
            </a:solidFill>
            <a:round/>
            <a:headEnd/>
            <a:tailEnd/>
          </a:ln>
          <a:effectLst>
            <a:outerShdw dist="23000" dir="5400000" rotWithShape="0">
              <a:srgbClr val="808080">
                <a:alpha val="34998"/>
              </a:srgbClr>
            </a:outerShdw>
          </a:effectLst>
        </p:spPr>
      </p:cxnSp>
      <p:cxnSp>
        <p:nvCxnSpPr>
          <p:cNvPr id="34839" name="Straight Arrow Connector 51"/>
          <p:cNvCxnSpPr>
            <a:cxnSpLocks noChangeShapeType="1"/>
          </p:cNvCxnSpPr>
          <p:nvPr/>
        </p:nvCxnSpPr>
        <p:spPr bwMode="auto">
          <a:xfrm>
            <a:off x="250825" y="6092825"/>
            <a:ext cx="3889375" cy="0"/>
          </a:xfrm>
          <a:prstGeom prst="straightConnector1">
            <a:avLst/>
          </a:prstGeom>
          <a:noFill/>
          <a:ln w="38100">
            <a:solidFill>
              <a:srgbClr val="F79646"/>
            </a:solidFill>
            <a:round/>
            <a:headEnd/>
            <a:tailEnd/>
          </a:ln>
          <a:effectLst>
            <a:outerShdw dist="23000" dir="5400000" rotWithShape="0">
              <a:srgbClr val="808080">
                <a:alpha val="34998"/>
              </a:srgbClr>
            </a:outerShdw>
          </a:effectLst>
        </p:spPr>
      </p:cxnSp>
      <p:sp>
        <p:nvSpPr>
          <p:cNvPr id="36887" name="TextBox 23572"/>
          <p:cNvSpPr txBox="1">
            <a:spLocks noChangeArrowheads="1"/>
          </p:cNvSpPr>
          <p:nvPr/>
        </p:nvSpPr>
        <p:spPr bwMode="auto">
          <a:xfrm>
            <a:off x="250825" y="1341438"/>
            <a:ext cx="6624638" cy="2181225"/>
          </a:xfrm>
          <a:prstGeom prst="rect">
            <a:avLst/>
          </a:prstGeom>
          <a:noFill/>
          <a:ln w="9525">
            <a:noFill/>
            <a:miter lim="800000"/>
            <a:headEnd/>
            <a:tailEnd/>
          </a:ln>
        </p:spPr>
        <p:txBody>
          <a:bodyPr>
            <a:spAutoFit/>
          </a:bodyPr>
          <a:lstStyle/>
          <a:p>
            <a:pPr marL="285750" indent="-285750" algn="just">
              <a:buFont typeface="Arial" pitchFamily="34" charset="0"/>
              <a:buChar char="•"/>
            </a:pPr>
            <a:r>
              <a:rPr lang="en-US" sz="2400">
                <a:cs typeface="Arial" pitchFamily="34" charset="0"/>
              </a:rPr>
              <a:t>Joined task</a:t>
            </a:r>
            <a:r>
              <a:rPr lang="pl-PL" sz="2400">
                <a:cs typeface="Arial" pitchFamily="34" charset="0"/>
              </a:rPr>
              <a:t> </a:t>
            </a:r>
            <a:r>
              <a:rPr lang="en-US" sz="2400">
                <a:cs typeface="Arial" pitchFamily="34" charset="0"/>
              </a:rPr>
              <a:t>force between MAPPER, EGI and PRACE</a:t>
            </a:r>
          </a:p>
          <a:p>
            <a:pPr lvl="1" algn="just">
              <a:buFont typeface="Arial" pitchFamily="34" charset="0"/>
              <a:buChar char="•"/>
            </a:pPr>
            <a:r>
              <a:rPr lang="en-US" sz="1400">
                <a:cs typeface="Arial" pitchFamily="34" charset="0"/>
              </a:rPr>
              <a:t>Collaborate with EGI and PRACE to introduce new capabilities and policies onto e-Infrastructures</a:t>
            </a:r>
          </a:p>
          <a:p>
            <a:pPr lvl="1" algn="just">
              <a:buFont typeface="Arial" pitchFamily="34" charset="0"/>
              <a:buChar char="•"/>
            </a:pPr>
            <a:r>
              <a:rPr lang="en-US" sz="1400">
                <a:cs typeface="Arial" pitchFamily="34" charset="0"/>
              </a:rPr>
              <a:t>Deliver new application tools, problem solving environments and services to meet end-users needs</a:t>
            </a:r>
          </a:p>
          <a:p>
            <a:pPr lvl="1" algn="just">
              <a:buFont typeface="Arial" pitchFamily="34" charset="0"/>
              <a:buChar char="•"/>
            </a:pPr>
            <a:r>
              <a:rPr lang="en-US" sz="1400">
                <a:cs typeface="Arial" pitchFamily="34" charset="0"/>
              </a:rPr>
              <a:t>Work closely with various end-users communities (involved directly in MAPPER) to perform distributed multiscale simulations and complex experiments </a:t>
            </a:r>
          </a:p>
        </p:txBody>
      </p:sp>
      <p:sp>
        <p:nvSpPr>
          <p:cNvPr id="36888" name="TextBox 94"/>
          <p:cNvSpPr txBox="1">
            <a:spLocks noChangeArrowheads="1"/>
          </p:cNvSpPr>
          <p:nvPr/>
        </p:nvSpPr>
        <p:spPr bwMode="auto">
          <a:xfrm>
            <a:off x="827088" y="5589588"/>
            <a:ext cx="496887" cy="461962"/>
          </a:xfrm>
          <a:prstGeom prst="rect">
            <a:avLst/>
          </a:prstGeom>
          <a:noFill/>
          <a:ln w="9525">
            <a:noFill/>
            <a:miter lim="800000"/>
            <a:headEnd/>
            <a:tailEnd/>
          </a:ln>
        </p:spPr>
        <p:txBody>
          <a:bodyPr wrap="none">
            <a:spAutoFit/>
          </a:bodyPr>
          <a:lstStyle/>
          <a:p>
            <a:r>
              <a:rPr lang="en-US" sz="2400">
                <a:solidFill>
                  <a:srgbClr val="FE7B23"/>
                </a:solidFill>
              </a:rPr>
              <a:t>05</a:t>
            </a:r>
            <a:endParaRPr lang="pl-PL" sz="2400">
              <a:solidFill>
                <a:srgbClr val="FE7B23"/>
              </a:solidFill>
            </a:endParaRPr>
          </a:p>
        </p:txBody>
      </p:sp>
      <p:sp>
        <p:nvSpPr>
          <p:cNvPr id="23575" name="Isosceles Triangle 23574"/>
          <p:cNvSpPr>
            <a:spLocks noChangeArrowheads="1"/>
          </p:cNvSpPr>
          <p:nvPr/>
        </p:nvSpPr>
        <p:spPr bwMode="auto">
          <a:xfrm>
            <a:off x="8027988" y="1412875"/>
            <a:ext cx="2160587" cy="1584325"/>
          </a:xfrm>
          <a:prstGeom prst="triangle">
            <a:avLst>
              <a:gd name="adj" fmla="val 47449"/>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a:buFont typeface="Times New Roman" pitchFamily="16" charset="0"/>
              <a:buNone/>
              <a:defRPr/>
            </a:pPr>
            <a:endParaRPr lang="pl-PL">
              <a:solidFill>
                <a:schemeClr val="lt1"/>
              </a:solidFill>
              <a:latin typeface="+mn-lt"/>
              <a:ea typeface="+mn-ea"/>
            </a:endParaRPr>
          </a:p>
        </p:txBody>
      </p:sp>
      <p:sp>
        <p:nvSpPr>
          <p:cNvPr id="34843" name="Trapezoid 23575"/>
          <p:cNvSpPr>
            <a:spLocks/>
          </p:cNvSpPr>
          <p:nvPr/>
        </p:nvSpPr>
        <p:spPr bwMode="auto">
          <a:xfrm>
            <a:off x="7308850" y="3141663"/>
            <a:ext cx="3384550" cy="1150937"/>
          </a:xfrm>
          <a:custGeom>
            <a:avLst/>
            <a:gdLst>
              <a:gd name="T0" fmla="*/ 0 w 3384550"/>
              <a:gd name="T1" fmla="*/ 1150937 h 1150937"/>
              <a:gd name="T2" fmla="*/ 710646 w 3384550"/>
              <a:gd name="T3" fmla="*/ 0 h 1150937"/>
              <a:gd name="T4" fmla="*/ 2673904 w 3384550"/>
              <a:gd name="T5" fmla="*/ 0 h 1150937"/>
              <a:gd name="T6" fmla="*/ 3384550 w 3384550"/>
              <a:gd name="T7" fmla="*/ 1150937 h 1150937"/>
              <a:gd name="T8" fmla="*/ 0 w 3384550"/>
              <a:gd name="T9" fmla="*/ 1150937 h 11509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84550" h="1150937">
                <a:moveTo>
                  <a:pt x="0" y="1150937"/>
                </a:moveTo>
                <a:lnTo>
                  <a:pt x="710646" y="0"/>
                </a:lnTo>
                <a:lnTo>
                  <a:pt x="2673904" y="0"/>
                </a:lnTo>
                <a:lnTo>
                  <a:pt x="3384550" y="1150937"/>
                </a:lnTo>
                <a:lnTo>
                  <a:pt x="0" y="1150937"/>
                </a:lnTo>
                <a:close/>
              </a:path>
            </a:pathLst>
          </a:custGeom>
          <a:gradFill rotWithShape="1">
            <a:gsLst>
              <a:gs pos="0">
                <a:srgbClr val="3A7CCB"/>
              </a:gs>
              <a:gs pos="20000">
                <a:srgbClr val="3C7BC7"/>
              </a:gs>
              <a:gs pos="100000">
                <a:srgbClr val="2C5D98"/>
              </a:gs>
            </a:gsLst>
            <a:lin ang="5400000"/>
          </a:gradFill>
          <a:ln w="9525" cap="flat" cmpd="sng">
            <a:solidFill>
              <a:srgbClr val="4A7EBB"/>
            </a:solidFill>
            <a:prstDash val="solid"/>
            <a:round/>
            <a:headEnd/>
            <a:tailEnd/>
          </a:ln>
          <a:effectLst>
            <a:outerShdw dist="23000" dir="5400000" rotWithShape="0">
              <a:srgbClr val="000000">
                <a:alpha val="34998"/>
              </a:srgbClr>
            </a:outerShdw>
          </a:effectLst>
        </p:spPr>
        <p:txBody>
          <a:bodyPr anchor="ctr"/>
          <a:lstStyle/>
          <a:p>
            <a:pPr>
              <a:defRPr/>
            </a:pPr>
            <a:endParaRPr lang="pl-PL"/>
          </a:p>
        </p:txBody>
      </p:sp>
      <p:sp>
        <p:nvSpPr>
          <p:cNvPr id="34844" name="Trapezoid 97"/>
          <p:cNvSpPr>
            <a:spLocks/>
          </p:cNvSpPr>
          <p:nvPr/>
        </p:nvSpPr>
        <p:spPr bwMode="auto">
          <a:xfrm>
            <a:off x="6588125" y="4437063"/>
            <a:ext cx="5292725" cy="1152525"/>
          </a:xfrm>
          <a:custGeom>
            <a:avLst/>
            <a:gdLst>
              <a:gd name="T0" fmla="*/ 0 w 5292725"/>
              <a:gd name="T1" fmla="*/ 1152525 h 1152525"/>
              <a:gd name="T2" fmla="*/ 711627 w 5292725"/>
              <a:gd name="T3" fmla="*/ 0 h 1152525"/>
              <a:gd name="T4" fmla="*/ 4581098 w 5292725"/>
              <a:gd name="T5" fmla="*/ 0 h 1152525"/>
              <a:gd name="T6" fmla="*/ 5292725 w 5292725"/>
              <a:gd name="T7" fmla="*/ 1152525 h 1152525"/>
              <a:gd name="T8" fmla="*/ 0 w 5292725"/>
              <a:gd name="T9" fmla="*/ 1152525 h 1152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92725" h="1152525">
                <a:moveTo>
                  <a:pt x="0" y="1152525"/>
                </a:moveTo>
                <a:lnTo>
                  <a:pt x="711627" y="0"/>
                </a:lnTo>
                <a:lnTo>
                  <a:pt x="4581098" y="0"/>
                </a:lnTo>
                <a:lnTo>
                  <a:pt x="5292725" y="1152525"/>
                </a:lnTo>
                <a:lnTo>
                  <a:pt x="0" y="1152525"/>
                </a:lnTo>
                <a:close/>
              </a:path>
            </a:pathLst>
          </a:custGeom>
          <a:gradFill rotWithShape="1">
            <a:gsLst>
              <a:gs pos="0">
                <a:srgbClr val="3A7CCB"/>
              </a:gs>
              <a:gs pos="20000">
                <a:srgbClr val="3C7BC7"/>
              </a:gs>
              <a:gs pos="100000">
                <a:srgbClr val="2C5D98"/>
              </a:gs>
            </a:gsLst>
            <a:lin ang="5400000"/>
          </a:gradFill>
          <a:ln w="9525" cap="flat" cmpd="sng">
            <a:solidFill>
              <a:srgbClr val="4A7EBB"/>
            </a:solidFill>
            <a:prstDash val="solid"/>
            <a:round/>
            <a:headEnd/>
            <a:tailEnd/>
          </a:ln>
          <a:effectLst>
            <a:outerShdw dist="23000" dir="5400000" rotWithShape="0">
              <a:srgbClr val="000000">
                <a:alpha val="34998"/>
              </a:srgbClr>
            </a:outerShdw>
          </a:effectLst>
        </p:spPr>
        <p:txBody>
          <a:bodyPr anchor="ctr"/>
          <a:lstStyle/>
          <a:p>
            <a:pPr>
              <a:defRPr/>
            </a:pPr>
            <a:endParaRPr lang="pl-PL"/>
          </a:p>
        </p:txBody>
      </p:sp>
      <p:sp>
        <p:nvSpPr>
          <p:cNvPr id="36892" name="TextBox 86"/>
          <p:cNvSpPr txBox="1">
            <a:spLocks noChangeArrowheads="1"/>
          </p:cNvSpPr>
          <p:nvPr/>
        </p:nvSpPr>
        <p:spPr bwMode="auto">
          <a:xfrm>
            <a:off x="4859338" y="3644900"/>
            <a:ext cx="1881187" cy="1846263"/>
          </a:xfrm>
          <a:prstGeom prst="rect">
            <a:avLst/>
          </a:prstGeom>
          <a:noFill/>
          <a:ln w="9525">
            <a:noFill/>
            <a:miter lim="800000"/>
            <a:headEnd/>
            <a:tailEnd/>
          </a:ln>
        </p:spPr>
        <p:txBody>
          <a:bodyPr wrap="none">
            <a:spAutoFit/>
          </a:bodyPr>
          <a:lstStyle/>
          <a:p>
            <a:pPr algn="r"/>
            <a:r>
              <a:rPr lang="en-US" sz="2400">
                <a:solidFill>
                  <a:srgbClr val="FE7B23"/>
                </a:solidFill>
              </a:rPr>
              <a:t>1</a:t>
            </a:r>
            <a:r>
              <a:rPr lang="en-US" sz="2400" baseline="30000">
                <a:solidFill>
                  <a:srgbClr val="FE7B23"/>
                </a:solidFill>
              </a:rPr>
              <a:t>st</a:t>
            </a:r>
            <a:r>
              <a:rPr lang="en-US" sz="2400">
                <a:solidFill>
                  <a:srgbClr val="FE7B23"/>
                </a:solidFill>
              </a:rPr>
              <a:t> EU review</a:t>
            </a:r>
          </a:p>
          <a:p>
            <a:pPr algn="r"/>
            <a:r>
              <a:rPr lang="en-US">
                <a:solidFill>
                  <a:srgbClr val="FE7B23"/>
                </a:solidFill>
              </a:rPr>
              <a:t>selected two apps</a:t>
            </a:r>
          </a:p>
          <a:p>
            <a:pPr algn="r"/>
            <a:r>
              <a:rPr lang="en-US">
                <a:solidFill>
                  <a:srgbClr val="FE7B23"/>
                </a:solidFill>
              </a:rPr>
              <a:t>on MAPPER</a:t>
            </a:r>
          </a:p>
          <a:p>
            <a:pPr algn="r"/>
            <a:r>
              <a:rPr lang="en-US">
                <a:solidFill>
                  <a:srgbClr val="FE7B23"/>
                </a:solidFill>
              </a:rPr>
              <a:t>e-Infrastructure</a:t>
            </a:r>
          </a:p>
          <a:p>
            <a:pPr algn="r"/>
            <a:r>
              <a:rPr lang="en-US">
                <a:solidFill>
                  <a:srgbClr val="FE7B23"/>
                </a:solidFill>
              </a:rPr>
              <a:t>(EGI and PRACE</a:t>
            </a:r>
          </a:p>
          <a:p>
            <a:pPr algn="r"/>
            <a:r>
              <a:rPr lang="en-US">
                <a:solidFill>
                  <a:srgbClr val="FE7B23"/>
                </a:solidFill>
              </a:rPr>
              <a:t>resources)</a:t>
            </a:r>
          </a:p>
        </p:txBody>
      </p:sp>
      <p:sp>
        <p:nvSpPr>
          <p:cNvPr id="36893" name="TextBox 100"/>
          <p:cNvSpPr txBox="1">
            <a:spLocks noChangeArrowheads="1"/>
          </p:cNvSpPr>
          <p:nvPr/>
        </p:nvSpPr>
        <p:spPr bwMode="auto">
          <a:xfrm>
            <a:off x="7451725" y="5084763"/>
            <a:ext cx="1008063" cy="461962"/>
          </a:xfrm>
          <a:prstGeom prst="rect">
            <a:avLst/>
          </a:prstGeom>
          <a:noFill/>
          <a:ln w="9525">
            <a:noFill/>
            <a:miter lim="800000"/>
            <a:headEnd/>
            <a:tailEnd/>
          </a:ln>
        </p:spPr>
        <p:txBody>
          <a:bodyPr wrap="none">
            <a:spAutoFit/>
          </a:bodyPr>
          <a:lstStyle/>
          <a:p>
            <a:r>
              <a:rPr lang="pl-PL" sz="2400" b="1">
                <a:solidFill>
                  <a:schemeClr val="bg1"/>
                </a:solidFill>
                <a:latin typeface="Arial Narrow" pitchFamily="34" charset="0"/>
              </a:rPr>
              <a:t>Tier - 2</a:t>
            </a:r>
          </a:p>
        </p:txBody>
      </p:sp>
      <p:sp>
        <p:nvSpPr>
          <p:cNvPr id="36894" name="TextBox 101"/>
          <p:cNvSpPr txBox="1">
            <a:spLocks noChangeArrowheads="1"/>
          </p:cNvSpPr>
          <p:nvPr/>
        </p:nvSpPr>
        <p:spPr bwMode="auto">
          <a:xfrm>
            <a:off x="7524750" y="3789363"/>
            <a:ext cx="1008063" cy="461962"/>
          </a:xfrm>
          <a:prstGeom prst="rect">
            <a:avLst/>
          </a:prstGeom>
          <a:noFill/>
          <a:ln w="9525">
            <a:noFill/>
            <a:miter lim="800000"/>
            <a:headEnd/>
            <a:tailEnd/>
          </a:ln>
        </p:spPr>
        <p:txBody>
          <a:bodyPr wrap="none">
            <a:spAutoFit/>
          </a:bodyPr>
          <a:lstStyle/>
          <a:p>
            <a:r>
              <a:rPr lang="pl-PL" sz="2400" b="1">
                <a:solidFill>
                  <a:schemeClr val="bg1"/>
                </a:solidFill>
                <a:latin typeface="Arial Narrow" pitchFamily="34" charset="0"/>
              </a:rPr>
              <a:t>Tier - 1</a:t>
            </a:r>
          </a:p>
        </p:txBody>
      </p:sp>
      <p:sp>
        <p:nvSpPr>
          <p:cNvPr id="103" name="TextBox 102"/>
          <p:cNvSpPr txBox="1"/>
          <p:nvPr/>
        </p:nvSpPr>
        <p:spPr>
          <a:xfrm>
            <a:off x="7164388" y="2492375"/>
            <a:ext cx="1008062" cy="461963"/>
          </a:xfrm>
          <a:prstGeom prst="rect">
            <a:avLst/>
          </a:prstGeom>
          <a:noFill/>
        </p:spPr>
        <p:txBody>
          <a:bodyPr wrap="none">
            <a:spAutoFit/>
          </a:bodyPr>
          <a:lstStyle/>
          <a:p>
            <a:pPr>
              <a:buFont typeface="Times New Roman" pitchFamily="16" charset="0"/>
              <a:buNone/>
              <a:defRPr/>
            </a:pPr>
            <a:r>
              <a:rPr lang="pl-PL" sz="2400" b="1" dirty="0" err="1">
                <a:solidFill>
                  <a:schemeClr val="accent1">
                    <a:lumMod val="75000"/>
                  </a:schemeClr>
                </a:solidFill>
                <a:latin typeface="Arial Narrow"/>
                <a:ea typeface="ＭＳ Ｐゴシック" charset="0"/>
                <a:cs typeface="Arial Narrow"/>
              </a:rPr>
              <a:t>Tier</a:t>
            </a:r>
            <a:r>
              <a:rPr lang="pl-PL" sz="2400" b="1" dirty="0">
                <a:solidFill>
                  <a:schemeClr val="accent1">
                    <a:lumMod val="75000"/>
                  </a:schemeClr>
                </a:solidFill>
                <a:latin typeface="Arial Narrow"/>
                <a:ea typeface="ＭＳ Ｐゴシック" charset="0"/>
                <a:cs typeface="Arial Narrow"/>
              </a:rPr>
              <a:t> - 0</a:t>
            </a:r>
          </a:p>
        </p:txBody>
      </p:sp>
      <p:sp>
        <p:nvSpPr>
          <p:cNvPr id="23578" name="Rectangle 23577"/>
          <p:cNvSpPr>
            <a:spLocks noChangeArrowheads="1"/>
          </p:cNvSpPr>
          <p:nvPr/>
        </p:nvSpPr>
        <p:spPr bwMode="auto">
          <a:xfrm>
            <a:off x="8604250" y="2492375"/>
            <a:ext cx="504825" cy="3097213"/>
          </a:xfrm>
          <a:prstGeom prst="rect">
            <a:avLst/>
          </a:prstGeom>
          <a:solidFill>
            <a:srgbClr val="FE7B23"/>
          </a:solidFill>
          <a:ln w="9525">
            <a:solidFill>
              <a:srgbClr val="4A7EBB"/>
            </a:solidFill>
            <a:miter lim="800000"/>
            <a:headEnd/>
            <a:tailEnd/>
          </a:ln>
          <a:effectLst>
            <a:outerShdw dist="23000" dir="5400000" rotWithShape="0">
              <a:srgbClr val="808080">
                <a:alpha val="34999"/>
              </a:srgbClr>
            </a:outerShdw>
          </a:effectLst>
        </p:spPr>
        <p:txBody>
          <a:bodyPr vert="eaVert" anchor="ctr"/>
          <a:lstStyle/>
          <a:p>
            <a:pPr algn="ctr">
              <a:buFont typeface="Times New Roman" pitchFamily="16" charset="0"/>
              <a:buNone/>
              <a:defRPr/>
            </a:pPr>
            <a:r>
              <a:rPr lang="pl-PL" sz="2400" b="1" dirty="0">
                <a:solidFill>
                  <a:schemeClr val="lt1"/>
                </a:solidFill>
                <a:latin typeface="+mn-lt"/>
                <a:ea typeface="+mn-ea"/>
              </a:rPr>
              <a:t>MAPPER </a:t>
            </a:r>
            <a:r>
              <a:rPr lang="pl-PL" sz="2400" b="1" dirty="0" err="1">
                <a:solidFill>
                  <a:schemeClr val="lt1"/>
                </a:solidFill>
                <a:latin typeface="+mn-lt"/>
                <a:ea typeface="+mn-ea"/>
              </a:rPr>
              <a:t>Taskforce</a:t>
            </a:r>
            <a:endParaRPr lang="pl-PL" sz="2400" b="1" dirty="0">
              <a:solidFill>
                <a:schemeClr val="lt1"/>
              </a:solidFill>
              <a:latin typeface="+mn-lt"/>
              <a:ea typeface="+mn-ea"/>
            </a:endParaRPr>
          </a:p>
        </p:txBody>
      </p:sp>
      <p:sp>
        <p:nvSpPr>
          <p:cNvPr id="36897" name="Title 34"/>
          <p:cNvSpPr>
            <a:spLocks noGrp="1"/>
          </p:cNvSpPr>
          <p:nvPr>
            <p:ph type="title"/>
          </p:nvPr>
        </p:nvSpPr>
        <p:spPr/>
        <p:txBody>
          <a:bodyPr/>
          <a:lstStyle/>
          <a:p>
            <a:r>
              <a:rPr lang="en-GB" sz="3600" dirty="0" smtClean="0">
                <a:latin typeface="Arial" pitchFamily="34" charset="0"/>
              </a:rPr>
              <a:t>E-</a:t>
            </a:r>
            <a:r>
              <a:rPr lang="pl-PL" sz="3600" dirty="0" smtClean="0">
                <a:latin typeface="Arial" pitchFamily="34" charset="0"/>
              </a:rPr>
              <a:t>i</a:t>
            </a:r>
            <a:r>
              <a:rPr lang="en-GB" sz="3600" dirty="0" err="1" smtClean="0">
                <a:latin typeface="Arial" pitchFamily="34" charset="0"/>
              </a:rPr>
              <a:t>nfrastructure</a:t>
            </a:r>
            <a:endParaRPr lang="en-GB" sz="3600" dirty="0" smtClean="0">
              <a:latin typeface="Arial"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idx="1"/>
          </p:nvPr>
        </p:nvSpPr>
        <p:spPr>
          <a:xfrm>
            <a:off x="429794" y="1199050"/>
            <a:ext cx="8171234" cy="3428609"/>
          </a:xfrm>
        </p:spPr>
        <p:txBody>
          <a:bodyPr lIns="0" tIns="0" rIns="0" bIns="0"/>
          <a:lstStyle/>
          <a:p>
            <a:pPr marL="0" indent="0">
              <a:lnSpc>
                <a:spcPct val="95000"/>
              </a:lnSpc>
              <a:spcBef>
                <a:spcPct val="0"/>
              </a:spcBef>
              <a:buNone/>
            </a:pPr>
            <a:r>
              <a:rPr lang="en-US" sz="1800" b="1" dirty="0" smtClean="0">
                <a:solidFill>
                  <a:srgbClr val="000000"/>
                </a:solidFill>
                <a:latin typeface="Arial" pitchFamily="-1" charset="0"/>
              </a:rPr>
              <a:t>Objective</a:t>
            </a:r>
            <a:endParaRPr lang="en-US" sz="3600" dirty="0"/>
          </a:p>
          <a:p>
            <a:pPr marL="411480" lvl="1" indent="-308610">
              <a:lnSpc>
                <a:spcPct val="95000"/>
              </a:lnSpc>
              <a:spcBef>
                <a:spcPct val="0"/>
              </a:spcBef>
              <a:buClr>
                <a:srgbClr val="000000"/>
              </a:buClr>
              <a:buFontTx/>
              <a:buChar char="•"/>
            </a:pPr>
            <a:r>
              <a:rPr lang="en-US" sz="1600" dirty="0">
                <a:solidFill>
                  <a:srgbClr val="000000"/>
                </a:solidFill>
                <a:latin typeface="Arial" pitchFamily="-1" charset="0"/>
              </a:rPr>
              <a:t>Provide a </a:t>
            </a:r>
            <a:r>
              <a:rPr lang="en-US" sz="1600" dirty="0" err="1">
                <a:solidFill>
                  <a:srgbClr val="000000"/>
                </a:solidFill>
                <a:latin typeface="Arial" pitchFamily="-1" charset="0"/>
              </a:rPr>
              <a:t>mutiscale</a:t>
            </a:r>
            <a:r>
              <a:rPr lang="en-US" sz="1600" dirty="0">
                <a:solidFill>
                  <a:srgbClr val="000000"/>
                </a:solidFill>
                <a:latin typeface="Arial" pitchFamily="-1" charset="0"/>
              </a:rPr>
              <a:t> </a:t>
            </a:r>
            <a:r>
              <a:rPr lang="en-US" sz="1600" dirty="0" smtClean="0">
                <a:solidFill>
                  <a:srgbClr val="000000"/>
                </a:solidFill>
                <a:latin typeface="Arial" pitchFamily="-1" charset="0"/>
              </a:rPr>
              <a:t>model </a:t>
            </a:r>
            <a:r>
              <a:rPr lang="en-US" sz="1600" dirty="0">
                <a:solidFill>
                  <a:srgbClr val="000000"/>
                </a:solidFill>
                <a:latin typeface="Arial" pitchFamily="-1" charset="0"/>
              </a:rPr>
              <a:t>for </a:t>
            </a:r>
            <a:r>
              <a:rPr lang="en-US" sz="1600" dirty="0" smtClean="0">
                <a:solidFill>
                  <a:srgbClr val="000000"/>
                </a:solidFill>
                <a:latin typeface="Arial" pitchFamily="-1" charset="0"/>
              </a:rPr>
              <a:t>the irrigation </a:t>
            </a:r>
            <a:r>
              <a:rPr lang="en-US" sz="1600" dirty="0">
                <a:solidFill>
                  <a:srgbClr val="000000"/>
                </a:solidFill>
                <a:latin typeface="Arial" pitchFamily="-1" charset="0"/>
              </a:rPr>
              <a:t>canal network "La </a:t>
            </a:r>
            <a:r>
              <a:rPr lang="en-US" sz="1600" dirty="0" smtClean="0">
                <a:solidFill>
                  <a:srgbClr val="000000"/>
                </a:solidFill>
                <a:latin typeface="Arial" pitchFamily="-1" charset="0"/>
              </a:rPr>
              <a:t>Bourne"</a:t>
            </a:r>
            <a:endParaRPr lang="en-US" sz="3200" dirty="0" smtClean="0"/>
          </a:p>
          <a:p>
            <a:pPr marL="411480" lvl="1" indent="-308610">
              <a:lnSpc>
                <a:spcPct val="95000"/>
              </a:lnSpc>
              <a:spcBef>
                <a:spcPct val="0"/>
              </a:spcBef>
              <a:buClr>
                <a:srgbClr val="000000"/>
              </a:buClr>
              <a:buFontTx/>
              <a:buChar char="•"/>
            </a:pPr>
            <a:r>
              <a:rPr lang="en-US" sz="1600" dirty="0" smtClean="0">
                <a:solidFill>
                  <a:srgbClr val="000000"/>
                </a:solidFill>
                <a:latin typeface="Arial" pitchFamily="-1" charset="0"/>
              </a:rPr>
              <a:t>A</a:t>
            </a:r>
            <a:r>
              <a:rPr lang="pl-PL" sz="1600" dirty="0" err="1" smtClean="0">
                <a:solidFill>
                  <a:srgbClr val="000000"/>
                </a:solidFill>
                <a:latin typeface="Arial" pitchFamily="-1" charset="0"/>
              </a:rPr>
              <a:t>ctive</a:t>
            </a:r>
            <a:r>
              <a:rPr lang="pl-PL" sz="1600" dirty="0" smtClean="0">
                <a:solidFill>
                  <a:srgbClr val="000000"/>
                </a:solidFill>
                <a:latin typeface="Arial" pitchFamily="-1" charset="0"/>
              </a:rPr>
              <a:t> </a:t>
            </a:r>
            <a:r>
              <a:rPr lang="en-US" sz="1600" dirty="0" smtClean="0">
                <a:solidFill>
                  <a:srgbClr val="000000"/>
                </a:solidFill>
                <a:latin typeface="Arial" pitchFamily="-1" charset="0"/>
              </a:rPr>
              <a:t>control </a:t>
            </a:r>
            <a:r>
              <a:rPr lang="en-US" sz="1600" dirty="0">
                <a:solidFill>
                  <a:srgbClr val="000000"/>
                </a:solidFill>
                <a:latin typeface="Arial" pitchFamily="-1" charset="0"/>
              </a:rPr>
              <a:t>and </a:t>
            </a:r>
            <a:r>
              <a:rPr lang="en-US" sz="1600" dirty="0" err="1" smtClean="0">
                <a:solidFill>
                  <a:srgbClr val="000000"/>
                </a:solidFill>
                <a:latin typeface="Arial" pitchFamily="-1" charset="0"/>
              </a:rPr>
              <a:t>opti</a:t>
            </a:r>
            <a:r>
              <a:rPr lang="pl-PL" sz="1600" dirty="0" err="1" smtClean="0">
                <a:solidFill>
                  <a:srgbClr val="000000"/>
                </a:solidFill>
                <a:latin typeface="Arial" pitchFamily="-1" charset="0"/>
              </a:rPr>
              <a:t>mal</a:t>
            </a:r>
            <a:r>
              <a:rPr lang="pl-PL" sz="1600" dirty="0" smtClean="0">
                <a:solidFill>
                  <a:srgbClr val="000000"/>
                </a:solidFill>
                <a:latin typeface="Arial" pitchFamily="-1" charset="0"/>
              </a:rPr>
              <a:t> management</a:t>
            </a:r>
            <a:r>
              <a:rPr lang="en-US" sz="1600" dirty="0" smtClean="0">
                <a:solidFill>
                  <a:srgbClr val="000000"/>
                </a:solidFill>
                <a:latin typeface="Arial" pitchFamily="-1" charset="0"/>
              </a:rPr>
              <a:t> </a:t>
            </a:r>
            <a:endParaRPr lang="en-US" sz="3200" dirty="0"/>
          </a:p>
          <a:p>
            <a:pPr marL="1131570" lvl="3">
              <a:lnSpc>
                <a:spcPct val="95000"/>
              </a:lnSpc>
              <a:spcBef>
                <a:spcPct val="0"/>
              </a:spcBef>
              <a:buClr>
                <a:srgbClr val="000000"/>
              </a:buClr>
              <a:buFont typeface="Wingdings" pitchFamily="-1" charset="2"/>
              <a:buChar char="§"/>
            </a:pPr>
            <a:r>
              <a:rPr lang="en-US" sz="1600" dirty="0" smtClean="0">
                <a:solidFill>
                  <a:srgbClr val="000000"/>
                </a:solidFill>
                <a:latin typeface="Arial" pitchFamily="-1" charset="0"/>
                <a:ea typeface="ＭＳ Ｐゴシック" pitchFamily="-1" charset="-128"/>
              </a:rPr>
              <a:t>History </a:t>
            </a:r>
            <a:r>
              <a:rPr lang="en-US" sz="1600" dirty="0">
                <a:solidFill>
                  <a:srgbClr val="000000"/>
                </a:solidFill>
                <a:latin typeface="Arial" pitchFamily="-1" charset="0"/>
                <a:ea typeface="ＭＳ Ｐゴシック" pitchFamily="-1" charset="-128"/>
              </a:rPr>
              <a:t>of the main unusual </a:t>
            </a:r>
            <a:r>
              <a:rPr lang="en-US" sz="1600" dirty="0" smtClean="0">
                <a:solidFill>
                  <a:srgbClr val="000000"/>
                </a:solidFill>
                <a:latin typeface="Arial" pitchFamily="-1" charset="0"/>
                <a:ea typeface="ＭＳ Ｐゴシック" pitchFamily="-1" charset="-128"/>
              </a:rPr>
              <a:t>events</a:t>
            </a:r>
            <a:r>
              <a:rPr lang="pl-PL" sz="1600" dirty="0" smtClean="0">
                <a:solidFill>
                  <a:srgbClr val="000000"/>
                </a:solidFill>
                <a:latin typeface="Arial" pitchFamily="-1" charset="0"/>
                <a:ea typeface="ＭＳ Ｐゴシック" pitchFamily="-1" charset="-128"/>
              </a:rPr>
              <a:t> </a:t>
            </a:r>
            <a:r>
              <a:rPr lang="en-US" sz="1600" dirty="0" smtClean="0">
                <a:solidFill>
                  <a:srgbClr val="000000"/>
                </a:solidFill>
                <a:latin typeface="Arial" pitchFamily="-1" charset="0"/>
                <a:ea typeface="ＭＳ Ｐゴシック" pitchFamily="-1" charset="-128"/>
              </a:rPr>
              <a:t>/</a:t>
            </a:r>
            <a:r>
              <a:rPr lang="pl-PL" sz="1600" dirty="0" smtClean="0">
                <a:solidFill>
                  <a:srgbClr val="000000"/>
                </a:solidFill>
                <a:latin typeface="Arial" pitchFamily="-1" charset="0"/>
                <a:ea typeface="ＭＳ Ｐゴシック" pitchFamily="-1" charset="-128"/>
              </a:rPr>
              <a:t> </a:t>
            </a:r>
            <a:r>
              <a:rPr lang="en-US" sz="1600" dirty="0" smtClean="0">
                <a:solidFill>
                  <a:srgbClr val="000000"/>
                </a:solidFill>
                <a:latin typeface="Arial" pitchFamily="-1" charset="0"/>
                <a:ea typeface="ＭＳ Ｐゴシック" pitchFamily="-1" charset="-128"/>
              </a:rPr>
              <a:t>perturbations</a:t>
            </a:r>
            <a:endParaRPr lang="en-US" sz="2400" dirty="0">
              <a:ea typeface="ＭＳ Ｐゴシック" pitchFamily="-1" charset="-128"/>
            </a:endParaRPr>
          </a:p>
          <a:p>
            <a:pPr marL="1131570" lvl="3">
              <a:lnSpc>
                <a:spcPct val="95000"/>
              </a:lnSpc>
              <a:spcBef>
                <a:spcPct val="0"/>
              </a:spcBef>
              <a:buClr>
                <a:srgbClr val="000000"/>
              </a:buClr>
              <a:buFont typeface="Wingdings" pitchFamily="-1" charset="2"/>
              <a:buChar char="§"/>
            </a:pPr>
            <a:r>
              <a:rPr lang="pl-PL" sz="1600" dirty="0" smtClean="0">
                <a:latin typeface="Arial" pitchFamily="-1" charset="0"/>
                <a:ea typeface="ＭＳ Ｐゴシック" pitchFamily="-1" charset="-128"/>
              </a:rPr>
              <a:t>S</a:t>
            </a:r>
            <a:r>
              <a:rPr lang="en-US" sz="1600" dirty="0" err="1" smtClean="0">
                <a:solidFill>
                  <a:srgbClr val="000000"/>
                </a:solidFill>
                <a:latin typeface="Arial" pitchFamily="-1" charset="0"/>
                <a:ea typeface="ＭＳ Ｐゴシック" pitchFamily="-1" charset="-128"/>
              </a:rPr>
              <a:t>everal</a:t>
            </a:r>
            <a:r>
              <a:rPr lang="en-US" sz="1600" dirty="0" smtClean="0">
                <a:solidFill>
                  <a:srgbClr val="000000"/>
                </a:solidFill>
                <a:latin typeface="Arial" pitchFamily="-1" charset="0"/>
                <a:ea typeface="ＭＳ Ｐゴシック" pitchFamily="-1" charset="-128"/>
              </a:rPr>
              <a:t> </a:t>
            </a:r>
            <a:r>
              <a:rPr lang="en-US" sz="1600" dirty="0">
                <a:solidFill>
                  <a:srgbClr val="000000"/>
                </a:solidFill>
                <a:latin typeface="Arial" pitchFamily="-1" charset="0"/>
                <a:ea typeface="ＭＳ Ｐゴシック" pitchFamily="-1" charset="-128"/>
              </a:rPr>
              <a:t>scenarios in order to find the optimal </a:t>
            </a:r>
            <a:r>
              <a:rPr lang="en-US" sz="1600" dirty="0" smtClean="0">
                <a:solidFill>
                  <a:srgbClr val="000000"/>
                </a:solidFill>
                <a:latin typeface="Arial" pitchFamily="-1" charset="0"/>
                <a:ea typeface="ＭＳ Ｐゴシック" pitchFamily="-1" charset="-128"/>
              </a:rPr>
              <a:t>configuration</a:t>
            </a:r>
            <a:endParaRPr lang="en-US" sz="2400" dirty="0">
              <a:ea typeface="ＭＳ Ｐゴシック" pitchFamily="-1" charset="-128"/>
            </a:endParaRPr>
          </a:p>
          <a:p>
            <a:pPr marL="1131570" lvl="3">
              <a:lnSpc>
                <a:spcPct val="95000"/>
              </a:lnSpc>
              <a:spcBef>
                <a:spcPct val="0"/>
              </a:spcBef>
              <a:buClr>
                <a:srgbClr val="000000"/>
              </a:buClr>
              <a:buFont typeface="Wingdings" pitchFamily="-1" charset="2"/>
              <a:buChar char="§"/>
            </a:pPr>
            <a:r>
              <a:rPr lang="pl-PL" sz="1600" dirty="0" smtClean="0">
                <a:latin typeface="Arial" pitchFamily="-1" charset="0"/>
                <a:ea typeface="ＭＳ Ｐゴシック" pitchFamily="-1" charset="-128"/>
              </a:rPr>
              <a:t>R</a:t>
            </a:r>
            <a:r>
              <a:rPr lang="en-US" sz="1600" dirty="0" err="1" smtClean="0">
                <a:solidFill>
                  <a:srgbClr val="000000"/>
                </a:solidFill>
                <a:latin typeface="Arial" pitchFamily="-1" charset="0"/>
                <a:ea typeface="ＭＳ Ｐゴシック" pitchFamily="-1" charset="-128"/>
              </a:rPr>
              <a:t>eal</a:t>
            </a:r>
            <a:r>
              <a:rPr lang="en-US" sz="1600" dirty="0" smtClean="0">
                <a:solidFill>
                  <a:srgbClr val="000000"/>
                </a:solidFill>
                <a:latin typeface="Arial" pitchFamily="-1" charset="0"/>
                <a:ea typeface="ＭＳ Ｐゴシック" pitchFamily="-1" charset="-128"/>
              </a:rPr>
              <a:t>-time-control </a:t>
            </a:r>
            <a:r>
              <a:rPr lang="en-US" sz="1600" dirty="0">
                <a:solidFill>
                  <a:srgbClr val="000000"/>
                </a:solidFill>
                <a:latin typeface="Arial" pitchFamily="-1" charset="0"/>
                <a:ea typeface="ＭＳ Ｐゴシック" pitchFamily="-1" charset="-128"/>
              </a:rPr>
              <a:t>and optimization of the water </a:t>
            </a:r>
            <a:r>
              <a:rPr lang="en-US" sz="1600" dirty="0" smtClean="0">
                <a:solidFill>
                  <a:srgbClr val="000000"/>
                </a:solidFill>
                <a:latin typeface="Arial" pitchFamily="-1" charset="0"/>
                <a:ea typeface="ＭＳ Ｐゴシック" pitchFamily="-1" charset="-128"/>
              </a:rPr>
              <a:t>exploitation</a:t>
            </a:r>
            <a:endParaRPr lang="en-US" sz="2400" dirty="0">
              <a:ea typeface="ＭＳ Ｐゴシック" pitchFamily="-1" charset="-128"/>
            </a:endParaRPr>
          </a:p>
          <a:p>
            <a:pPr marL="0" indent="0">
              <a:lnSpc>
                <a:spcPct val="95000"/>
              </a:lnSpc>
              <a:spcBef>
                <a:spcPct val="0"/>
              </a:spcBef>
              <a:buNone/>
            </a:pPr>
            <a:r>
              <a:rPr lang="pl-PL" sz="1800" b="1" dirty="0" smtClean="0">
                <a:latin typeface="Arial" pitchFamily="-1" charset="0"/>
              </a:rPr>
              <a:t>C</a:t>
            </a:r>
            <a:r>
              <a:rPr lang="en-US" sz="1800" b="1" dirty="0" smtClean="0">
                <a:latin typeface="Arial" pitchFamily="-1" charset="0"/>
              </a:rPr>
              <a:t>anal network "La Bourne" </a:t>
            </a:r>
            <a:endParaRPr lang="en-US" sz="3600" dirty="0" smtClean="0"/>
          </a:p>
          <a:p>
            <a:pPr marL="411480" lvl="1" indent="-308610">
              <a:lnSpc>
                <a:spcPct val="95000"/>
              </a:lnSpc>
              <a:spcBef>
                <a:spcPct val="0"/>
              </a:spcBef>
              <a:buFontTx/>
              <a:buChar char="•"/>
            </a:pPr>
            <a:r>
              <a:rPr lang="en-US" sz="1600" dirty="0" smtClean="0">
                <a:latin typeface="Arial" pitchFamily="-1" charset="0"/>
              </a:rPr>
              <a:t>15-30 millions m</a:t>
            </a:r>
            <a:r>
              <a:rPr lang="en-US" sz="1600" baseline="30000" dirty="0" smtClean="0">
                <a:latin typeface="Arial" pitchFamily="-1" charset="0"/>
              </a:rPr>
              <a:t>3</a:t>
            </a:r>
            <a:r>
              <a:rPr lang="en-US" sz="1600" dirty="0" smtClean="0">
                <a:latin typeface="Arial" pitchFamily="-1" charset="0"/>
              </a:rPr>
              <a:t> of water are distributed to ~9000 clients  for a total irrigated area of 10,000 ha</a:t>
            </a:r>
            <a:r>
              <a:rPr lang="pl-PL" sz="1600" dirty="0" smtClean="0">
                <a:latin typeface="Arial" pitchFamily="-1" charset="0"/>
              </a:rPr>
              <a:t>, </a:t>
            </a:r>
            <a:r>
              <a:rPr lang="en-US" sz="1600" dirty="0" smtClean="0">
                <a:latin typeface="Arial" pitchFamily="-1" charset="0"/>
              </a:rPr>
              <a:t>46 km of length</a:t>
            </a:r>
            <a:endParaRPr lang="pl-PL" sz="3200" dirty="0" smtClean="0">
              <a:latin typeface="Arial" pitchFamily="-1" charset="0"/>
            </a:endParaRPr>
          </a:p>
          <a:p>
            <a:pPr marL="411480" lvl="1" indent="-308610">
              <a:lnSpc>
                <a:spcPct val="95000"/>
              </a:lnSpc>
              <a:spcBef>
                <a:spcPct val="0"/>
              </a:spcBef>
              <a:buFontTx/>
              <a:buChar char="•"/>
            </a:pPr>
            <a:r>
              <a:rPr lang="en-US" sz="1600" dirty="0" smtClean="0">
                <a:latin typeface="Arial" pitchFamily="-1" charset="0"/>
              </a:rPr>
              <a:t>includes several junctions: tunnels, bridges, spillway, ...etc.</a:t>
            </a:r>
            <a:endParaRPr lang="en-US" sz="1800" dirty="0">
              <a:solidFill>
                <a:srgbClr val="000000"/>
              </a:solidFill>
              <a:latin typeface="Arial" pitchFamily="-1" charset="0"/>
            </a:endParaRPr>
          </a:p>
        </p:txBody>
      </p:sp>
      <p:pic>
        <p:nvPicPr>
          <p:cNvPr id="17411" name="Picture 4"/>
          <p:cNvPicPr>
            <a:picLocks noChangeAspect="1" noChangeArrowheads="1"/>
          </p:cNvPicPr>
          <p:nvPr/>
        </p:nvPicPr>
        <p:blipFill>
          <a:blip r:embed="rId2"/>
          <a:srcRect/>
          <a:stretch>
            <a:fillRect/>
          </a:stretch>
        </p:blipFill>
        <p:spPr bwMode="auto">
          <a:xfrm>
            <a:off x="648707" y="4582373"/>
            <a:ext cx="7612380" cy="1575912"/>
          </a:xfrm>
          <a:prstGeom prst="rect">
            <a:avLst/>
          </a:prstGeom>
          <a:noFill/>
          <a:ln w="9525">
            <a:noFill/>
            <a:miter lim="800000"/>
            <a:headEnd/>
            <a:tailEnd/>
          </a:ln>
        </p:spPr>
      </p:pic>
      <p:sp>
        <p:nvSpPr>
          <p:cNvPr id="17412" name="Rectangle 1"/>
          <p:cNvSpPr>
            <a:spLocks noGrp="1" noChangeArrowheads="1"/>
          </p:cNvSpPr>
          <p:nvPr>
            <p:ph type="title"/>
          </p:nvPr>
        </p:nvSpPr>
        <p:spPr>
          <a:xfrm>
            <a:off x="398833" y="345881"/>
            <a:ext cx="8330829" cy="815817"/>
          </a:xfrm>
        </p:spPr>
        <p:txBody>
          <a:bodyPr lIns="0" tIns="0" rIns="0" bIns="0" anchor="t"/>
          <a:lstStyle/>
          <a:p>
            <a:r>
              <a:rPr lang="pl-PL" sz="3600" dirty="0" err="1" smtClean="0">
                <a:latin typeface="Arial" pitchFamily="34" charset="0"/>
              </a:rPr>
              <a:t>Example</a:t>
            </a:r>
            <a:r>
              <a:rPr lang="pl-PL" sz="3600" dirty="0" smtClean="0">
                <a:latin typeface="Arial" pitchFamily="34" charset="0"/>
              </a:rPr>
              <a:t>: </a:t>
            </a:r>
            <a:r>
              <a:rPr lang="en-US" sz="3600" dirty="0" smtClean="0">
                <a:latin typeface="Arial" pitchFamily="34" charset="0"/>
              </a:rPr>
              <a:t>Irrigation canals</a:t>
            </a:r>
            <a:endParaRPr lang="en-US" sz="3600" dirty="0">
              <a:latin typeface="Arial"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p:cNvPicPr>
            <a:picLocks noChangeAspect="1" noChangeArrowheads="1"/>
          </p:cNvPicPr>
          <p:nvPr/>
        </p:nvPicPr>
        <p:blipFill>
          <a:blip r:embed="rId2"/>
          <a:srcRect/>
          <a:stretch>
            <a:fillRect/>
          </a:stretch>
        </p:blipFill>
        <p:spPr bwMode="auto">
          <a:xfrm>
            <a:off x="715804" y="4389121"/>
            <a:ext cx="7398068" cy="1826854"/>
          </a:xfrm>
          <a:prstGeom prst="rect">
            <a:avLst/>
          </a:prstGeom>
          <a:noFill/>
          <a:ln w="9525">
            <a:noFill/>
            <a:miter lim="800000"/>
            <a:headEnd/>
            <a:tailEnd/>
          </a:ln>
        </p:spPr>
      </p:pic>
      <p:pic>
        <p:nvPicPr>
          <p:cNvPr id="18435" name="Picture 5"/>
          <p:cNvPicPr>
            <a:picLocks noChangeAspect="1" noChangeArrowheads="1"/>
          </p:cNvPicPr>
          <p:nvPr/>
        </p:nvPicPr>
        <p:blipFill>
          <a:blip r:embed="rId3"/>
          <a:srcRect/>
          <a:stretch>
            <a:fillRect/>
          </a:stretch>
        </p:blipFill>
        <p:spPr bwMode="auto">
          <a:xfrm>
            <a:off x="317121" y="1198417"/>
            <a:ext cx="3291840" cy="2313146"/>
          </a:xfrm>
          <a:prstGeom prst="rect">
            <a:avLst/>
          </a:prstGeom>
          <a:noFill/>
          <a:ln w="9525">
            <a:noFill/>
            <a:miter lim="800000"/>
            <a:headEnd/>
            <a:tailEnd/>
          </a:ln>
        </p:spPr>
      </p:pic>
      <p:pic>
        <p:nvPicPr>
          <p:cNvPr id="18436" name="Picture 6"/>
          <p:cNvPicPr>
            <a:picLocks noChangeAspect="1" noChangeArrowheads="1"/>
          </p:cNvPicPr>
          <p:nvPr/>
        </p:nvPicPr>
        <p:blipFill>
          <a:blip r:embed="rId4"/>
          <a:srcRect/>
          <a:stretch>
            <a:fillRect/>
          </a:stretch>
        </p:blipFill>
        <p:spPr bwMode="auto">
          <a:xfrm>
            <a:off x="4895172" y="1206229"/>
            <a:ext cx="3946208" cy="2377440"/>
          </a:xfrm>
          <a:prstGeom prst="rect">
            <a:avLst/>
          </a:prstGeom>
          <a:noFill/>
          <a:ln w="9525">
            <a:noFill/>
            <a:miter lim="800000"/>
            <a:headEnd/>
            <a:tailEnd/>
          </a:ln>
        </p:spPr>
      </p:pic>
      <p:sp>
        <p:nvSpPr>
          <p:cNvPr id="18437" name="Rectangle 1"/>
          <p:cNvSpPr>
            <a:spLocks noGrp="1" noChangeArrowheads="1"/>
          </p:cNvSpPr>
          <p:nvPr>
            <p:ph type="title"/>
          </p:nvPr>
        </p:nvSpPr>
        <p:spPr>
          <a:xfrm>
            <a:off x="232611" y="252919"/>
            <a:ext cx="8698230" cy="564204"/>
          </a:xfrm>
        </p:spPr>
        <p:txBody>
          <a:bodyPr lIns="0" tIns="0" rIns="0" bIns="0" anchor="t"/>
          <a:lstStyle/>
          <a:p>
            <a:r>
              <a:rPr lang="pl-PL" sz="3600" dirty="0" err="1" smtClean="0">
                <a:latin typeface="Arial" pitchFamily="34" charset="0"/>
              </a:rPr>
              <a:t>Canal</a:t>
            </a:r>
            <a:r>
              <a:rPr lang="en-US" sz="3600" dirty="0" smtClean="0">
                <a:latin typeface="Arial" pitchFamily="34" charset="0"/>
              </a:rPr>
              <a:t>s simulation</a:t>
            </a:r>
            <a:r>
              <a:rPr lang="pl-PL" sz="3600" dirty="0" smtClean="0">
                <a:latin typeface="Arial" pitchFamily="34" charset="0"/>
              </a:rPr>
              <a:t> - </a:t>
            </a:r>
            <a:r>
              <a:rPr lang="pl-PL" sz="3600" dirty="0" err="1" smtClean="0">
                <a:latin typeface="Arial" pitchFamily="34" charset="0"/>
              </a:rPr>
              <a:t>submodels</a:t>
            </a:r>
            <a:r>
              <a:rPr lang="pl-PL" sz="3600" dirty="0" smtClean="0">
                <a:latin typeface="Arial" pitchFamily="34" charset="0"/>
              </a:rPr>
              <a:t> </a:t>
            </a:r>
            <a:endParaRPr lang="en-US" sz="3600" dirty="0">
              <a:latin typeface="Arial" pitchFamily="34" charset="0"/>
            </a:endParaRPr>
          </a:p>
        </p:txBody>
      </p:sp>
      <p:sp>
        <p:nvSpPr>
          <p:cNvPr id="18438" name="Text Box 7"/>
          <p:cNvSpPr txBox="1">
            <a:spLocks noChangeArrowheads="1"/>
          </p:cNvSpPr>
          <p:nvPr/>
        </p:nvSpPr>
        <p:spPr bwMode="auto">
          <a:xfrm>
            <a:off x="357126" y="2957208"/>
            <a:ext cx="3026093" cy="352404"/>
          </a:xfrm>
          <a:prstGeom prst="rect">
            <a:avLst/>
          </a:prstGeom>
          <a:noFill/>
          <a:ln w="9525">
            <a:noFill/>
            <a:miter lim="800000"/>
            <a:headEnd/>
            <a:tailEnd/>
          </a:ln>
        </p:spPr>
        <p:txBody>
          <a:bodyPr lIns="0" tIns="0" rIns="0" bIns="0">
            <a:prstTxWarp prst="textNoShape">
              <a:avLst/>
            </a:prstTxWarp>
            <a:spAutoFit/>
          </a:bodyPr>
          <a:lstStyle/>
          <a:p>
            <a:pPr>
              <a:lnSpc>
                <a:spcPct val="95000"/>
              </a:lnSpc>
            </a:pPr>
            <a:r>
              <a:rPr lang="en-US" sz="1200" dirty="0">
                <a:solidFill>
                  <a:srgbClr val="000000"/>
                </a:solidFill>
                <a:latin typeface="Arial" pitchFamily="-1" charset="0"/>
              </a:rPr>
              <a:t>LB models for long canal reaches . </a:t>
            </a:r>
            <a:endParaRPr lang="en-US" dirty="0"/>
          </a:p>
          <a:p>
            <a:pPr>
              <a:lnSpc>
                <a:spcPct val="95000"/>
              </a:lnSpc>
            </a:pPr>
            <a:r>
              <a:rPr lang="en-US" sz="1200" b="1" u="sng" dirty="0">
                <a:solidFill>
                  <a:srgbClr val="000000"/>
                </a:solidFill>
                <a:latin typeface="Arial" pitchFamily="-1" charset="0"/>
              </a:rPr>
              <a:t>LB-Shallow Water 1D </a:t>
            </a:r>
          </a:p>
        </p:txBody>
      </p:sp>
      <p:sp>
        <p:nvSpPr>
          <p:cNvPr id="18439" name="Text Box 8"/>
          <p:cNvSpPr txBox="1">
            <a:spLocks noChangeArrowheads="1"/>
          </p:cNvSpPr>
          <p:nvPr/>
        </p:nvSpPr>
        <p:spPr bwMode="auto">
          <a:xfrm>
            <a:off x="4968038" y="3035029"/>
            <a:ext cx="3723323" cy="352404"/>
          </a:xfrm>
          <a:prstGeom prst="rect">
            <a:avLst/>
          </a:prstGeom>
          <a:noFill/>
          <a:ln w="9525">
            <a:noFill/>
            <a:miter lim="800000"/>
            <a:headEnd/>
            <a:tailEnd/>
          </a:ln>
        </p:spPr>
        <p:txBody>
          <a:bodyPr lIns="0" tIns="0" rIns="0" bIns="0">
            <a:prstTxWarp prst="textNoShape">
              <a:avLst/>
            </a:prstTxWarp>
            <a:spAutoFit/>
          </a:bodyPr>
          <a:lstStyle/>
          <a:p>
            <a:pPr>
              <a:lnSpc>
                <a:spcPct val="95000"/>
              </a:lnSpc>
            </a:pPr>
            <a:r>
              <a:rPr lang="en-US" sz="1200" dirty="0">
                <a:solidFill>
                  <a:srgbClr val="000000"/>
                </a:solidFill>
                <a:latin typeface="Arial" pitchFamily="-1" charset="0"/>
              </a:rPr>
              <a:t>The water height varies with respect to X and Y.</a:t>
            </a:r>
            <a:endParaRPr lang="en-US" dirty="0"/>
          </a:p>
          <a:p>
            <a:pPr>
              <a:lnSpc>
                <a:spcPct val="95000"/>
              </a:lnSpc>
            </a:pPr>
            <a:r>
              <a:rPr lang="en-US" sz="1200" b="1" u="sng" dirty="0">
                <a:solidFill>
                  <a:srgbClr val="000000"/>
                </a:solidFill>
                <a:latin typeface="Arial" pitchFamily="-1" charset="0"/>
              </a:rPr>
              <a:t>LB-Shallow water 2D </a:t>
            </a:r>
          </a:p>
        </p:txBody>
      </p:sp>
      <p:sp>
        <p:nvSpPr>
          <p:cNvPr id="18440" name="Text Box 9"/>
          <p:cNvSpPr txBox="1">
            <a:spLocks noChangeArrowheads="1"/>
          </p:cNvSpPr>
          <p:nvPr/>
        </p:nvSpPr>
        <p:spPr bwMode="auto">
          <a:xfrm>
            <a:off x="811530" y="4607719"/>
            <a:ext cx="3284697" cy="878702"/>
          </a:xfrm>
          <a:prstGeom prst="rect">
            <a:avLst/>
          </a:prstGeom>
          <a:noFill/>
          <a:ln w="9525">
            <a:noFill/>
            <a:miter lim="800000"/>
            <a:headEnd/>
            <a:tailEnd/>
          </a:ln>
        </p:spPr>
        <p:txBody>
          <a:bodyPr lIns="0" tIns="0" rIns="0" bIns="0">
            <a:prstTxWarp prst="textNoShape">
              <a:avLst/>
            </a:prstTxWarp>
            <a:spAutoFit/>
          </a:bodyPr>
          <a:lstStyle/>
          <a:p>
            <a:pPr>
              <a:lnSpc>
                <a:spcPct val="95000"/>
              </a:lnSpc>
            </a:pPr>
            <a:r>
              <a:rPr lang="en-US" sz="1200" b="1" u="sng" dirty="0">
                <a:solidFill>
                  <a:srgbClr val="000000"/>
                </a:solidFill>
                <a:latin typeface="Arial" pitchFamily="-1" charset="0"/>
              </a:rPr>
              <a:t>LB-Free Surface 3D</a:t>
            </a:r>
            <a:endParaRPr lang="en-US" dirty="0"/>
          </a:p>
          <a:p>
            <a:pPr>
              <a:lnSpc>
                <a:spcPct val="95000"/>
              </a:lnSpc>
            </a:pPr>
            <a:endParaRPr lang="en-US" sz="1200" b="1" u="sng" dirty="0">
              <a:solidFill>
                <a:srgbClr val="000000"/>
              </a:solidFill>
              <a:latin typeface="Arial" pitchFamily="-1" charset="0"/>
            </a:endParaRPr>
          </a:p>
          <a:p>
            <a:pPr>
              <a:lnSpc>
                <a:spcPct val="95000"/>
              </a:lnSpc>
            </a:pPr>
            <a:r>
              <a:rPr lang="en-US" sz="1200" dirty="0">
                <a:solidFill>
                  <a:srgbClr val="000000"/>
                </a:solidFill>
                <a:latin typeface="Arial" pitchFamily="-1" charset="0"/>
              </a:rPr>
              <a:t>- Flow around gates/transport of sediments</a:t>
            </a:r>
            <a:endParaRPr lang="en-US" dirty="0" smtClean="0"/>
          </a:p>
          <a:p>
            <a:pPr>
              <a:lnSpc>
                <a:spcPct val="95000"/>
              </a:lnSpc>
              <a:buFontTx/>
              <a:buChar char="-"/>
            </a:pPr>
            <a:r>
              <a:rPr lang="en-US" sz="1200" dirty="0" smtClean="0">
                <a:solidFill>
                  <a:srgbClr val="000000"/>
                </a:solidFill>
                <a:latin typeface="Arial" pitchFamily="-1" charset="0"/>
              </a:rPr>
              <a:t>It </a:t>
            </a:r>
            <a:r>
              <a:rPr lang="en-US" sz="1200" dirty="0">
                <a:solidFill>
                  <a:srgbClr val="000000"/>
                </a:solidFill>
                <a:latin typeface="Arial" pitchFamily="-1" charset="0"/>
              </a:rPr>
              <a:t>requires </a:t>
            </a:r>
            <a:r>
              <a:rPr lang="en-US" sz="1200" u="sng" dirty="0">
                <a:solidFill>
                  <a:srgbClr val="000000"/>
                </a:solidFill>
                <a:latin typeface="Arial" pitchFamily="-1" charset="0"/>
              </a:rPr>
              <a:t>supercomputing capabilities</a:t>
            </a:r>
            <a:endParaRPr lang="en-US" dirty="0" smtClean="0"/>
          </a:p>
          <a:p>
            <a:pPr>
              <a:lnSpc>
                <a:spcPct val="95000"/>
              </a:lnSpc>
              <a:buFontTx/>
              <a:buChar char="-"/>
            </a:pPr>
            <a:endParaRPr lang="en-US" sz="1200" dirty="0">
              <a:solidFill>
                <a:srgbClr val="000000"/>
              </a:solidFill>
              <a:latin typeface="Arial" pitchFamily="-1" charset="0"/>
            </a:endParaRPr>
          </a:p>
        </p:txBody>
      </p:sp>
      <p:pic>
        <p:nvPicPr>
          <p:cNvPr id="18441" name="Picture 10"/>
          <p:cNvPicPr>
            <a:picLocks noChangeAspect="1" noChangeArrowheads="1"/>
          </p:cNvPicPr>
          <p:nvPr/>
        </p:nvPicPr>
        <p:blipFill>
          <a:blip r:embed="rId5"/>
          <a:srcRect/>
          <a:stretch>
            <a:fillRect/>
          </a:stretch>
        </p:blipFill>
        <p:spPr bwMode="auto">
          <a:xfrm>
            <a:off x="407133" y="1315575"/>
            <a:ext cx="3146108" cy="1607343"/>
          </a:xfrm>
          <a:prstGeom prst="rect">
            <a:avLst/>
          </a:prstGeom>
          <a:noFill/>
          <a:ln w="9525">
            <a:noFill/>
            <a:miter lim="800000"/>
            <a:headEnd/>
            <a:tailEnd/>
          </a:ln>
        </p:spPr>
      </p:pic>
      <p:pic>
        <p:nvPicPr>
          <p:cNvPr id="18442" name="Picture 11"/>
          <p:cNvPicPr>
            <a:picLocks noChangeAspect="1" noChangeArrowheads="1"/>
          </p:cNvPicPr>
          <p:nvPr/>
        </p:nvPicPr>
        <p:blipFill>
          <a:blip r:embed="rId6"/>
          <a:srcRect/>
          <a:stretch>
            <a:fillRect/>
          </a:stretch>
        </p:blipFill>
        <p:spPr bwMode="auto">
          <a:xfrm>
            <a:off x="4023360" y="4480560"/>
            <a:ext cx="3976212" cy="1706231"/>
          </a:xfrm>
          <a:prstGeom prst="rect">
            <a:avLst/>
          </a:prstGeom>
          <a:noFill/>
          <a:ln w="9525">
            <a:noFill/>
            <a:miter lim="800000"/>
            <a:headEnd/>
            <a:tailEnd/>
          </a:ln>
        </p:spPr>
      </p:pic>
      <p:pic>
        <p:nvPicPr>
          <p:cNvPr id="18443" name="Picture 12"/>
          <p:cNvPicPr>
            <a:picLocks noChangeAspect="1" noChangeArrowheads="1"/>
          </p:cNvPicPr>
          <p:nvPr/>
        </p:nvPicPr>
        <p:blipFill>
          <a:blip r:embed="rId7"/>
          <a:srcRect/>
          <a:stretch>
            <a:fillRect/>
          </a:stretch>
        </p:blipFill>
        <p:spPr bwMode="auto">
          <a:xfrm>
            <a:off x="3589506" y="2286000"/>
            <a:ext cx="1303507" cy="301467"/>
          </a:xfrm>
          <a:prstGeom prst="rect">
            <a:avLst/>
          </a:prstGeom>
          <a:noFill/>
          <a:ln w="9525">
            <a:noFill/>
            <a:miter lim="800000"/>
            <a:headEnd/>
            <a:tailEnd/>
          </a:ln>
        </p:spPr>
      </p:pic>
      <p:pic>
        <p:nvPicPr>
          <p:cNvPr id="18444" name="Picture 13"/>
          <p:cNvPicPr>
            <a:picLocks noChangeAspect="1" noChangeArrowheads="1"/>
          </p:cNvPicPr>
          <p:nvPr/>
        </p:nvPicPr>
        <p:blipFill>
          <a:blip r:embed="rId8"/>
          <a:srcRect/>
          <a:stretch>
            <a:fillRect/>
          </a:stretch>
        </p:blipFill>
        <p:spPr bwMode="auto">
          <a:xfrm>
            <a:off x="5155660" y="3569018"/>
            <a:ext cx="913671" cy="850364"/>
          </a:xfrm>
          <a:prstGeom prst="rect">
            <a:avLst/>
          </a:prstGeom>
          <a:noFill/>
          <a:ln w="9525">
            <a:noFill/>
            <a:miter lim="800000"/>
            <a:headEnd/>
            <a:tailEnd/>
          </a:ln>
        </p:spPr>
      </p:pic>
      <p:pic>
        <p:nvPicPr>
          <p:cNvPr id="18445" name="Picture 14"/>
          <p:cNvPicPr>
            <a:picLocks noChangeAspect="1" noChangeArrowheads="1"/>
          </p:cNvPicPr>
          <p:nvPr/>
        </p:nvPicPr>
        <p:blipFill>
          <a:blip r:embed="rId9"/>
          <a:srcRect/>
          <a:stretch>
            <a:fillRect/>
          </a:stretch>
        </p:blipFill>
        <p:spPr bwMode="auto">
          <a:xfrm>
            <a:off x="2477452" y="3483292"/>
            <a:ext cx="903881" cy="903881"/>
          </a:xfrm>
          <a:prstGeom prst="rect">
            <a:avLst/>
          </a:prstGeom>
          <a:noFill/>
          <a:ln w="9525">
            <a:noFill/>
            <a:miter lim="800000"/>
            <a:headEnd/>
            <a:tailEnd/>
          </a:ln>
        </p:spPr>
      </p:pic>
      <p:sp>
        <p:nvSpPr>
          <p:cNvPr id="18446" name="Text Box 15"/>
          <p:cNvSpPr txBox="1">
            <a:spLocks noChangeArrowheads="1"/>
          </p:cNvSpPr>
          <p:nvPr/>
        </p:nvSpPr>
        <p:spPr bwMode="auto">
          <a:xfrm>
            <a:off x="5983605" y="3840480"/>
            <a:ext cx="1367314" cy="221214"/>
          </a:xfrm>
          <a:prstGeom prst="rect">
            <a:avLst/>
          </a:prstGeom>
          <a:noFill/>
          <a:ln w="9525">
            <a:noFill/>
            <a:miter lim="800000"/>
            <a:headEnd/>
            <a:tailEnd/>
          </a:ln>
        </p:spPr>
        <p:txBody>
          <a:bodyPr lIns="0" tIns="0" rIns="0" bIns="0">
            <a:prstTxWarp prst="textNoShape">
              <a:avLst/>
            </a:prstTxWarp>
            <a:spAutoFit/>
          </a:bodyPr>
          <a:lstStyle/>
          <a:p>
            <a:pPr>
              <a:lnSpc>
                <a:spcPct val="95000"/>
              </a:lnSpc>
            </a:pPr>
            <a:r>
              <a:rPr lang="en-US" sz="1500" dirty="0" err="1">
                <a:solidFill>
                  <a:srgbClr val="000000"/>
                </a:solidFill>
                <a:latin typeface="Arial" pitchFamily="-1" charset="0"/>
              </a:rPr>
              <a:t>CxA</a:t>
            </a:r>
            <a:r>
              <a:rPr lang="en-US" sz="1500" dirty="0">
                <a:solidFill>
                  <a:srgbClr val="000000"/>
                </a:solidFill>
                <a:latin typeface="Arial" pitchFamily="-1" charset="0"/>
              </a:rPr>
              <a:t> coupling</a:t>
            </a:r>
          </a:p>
        </p:txBody>
      </p:sp>
      <p:sp>
        <p:nvSpPr>
          <p:cNvPr id="18447" name="Text Box 16"/>
          <p:cNvSpPr txBox="1">
            <a:spLocks noChangeArrowheads="1"/>
          </p:cNvSpPr>
          <p:nvPr/>
        </p:nvSpPr>
        <p:spPr bwMode="auto">
          <a:xfrm>
            <a:off x="1414463" y="3836194"/>
            <a:ext cx="1574483" cy="221214"/>
          </a:xfrm>
          <a:prstGeom prst="rect">
            <a:avLst/>
          </a:prstGeom>
          <a:noFill/>
          <a:ln w="9525">
            <a:noFill/>
            <a:miter lim="800000"/>
            <a:headEnd/>
            <a:tailEnd/>
          </a:ln>
        </p:spPr>
        <p:txBody>
          <a:bodyPr lIns="0" tIns="0" rIns="0" bIns="0">
            <a:prstTxWarp prst="textNoShape">
              <a:avLst/>
            </a:prstTxWarp>
            <a:spAutoFit/>
          </a:bodyPr>
          <a:lstStyle/>
          <a:p>
            <a:pPr>
              <a:lnSpc>
                <a:spcPct val="95000"/>
              </a:lnSpc>
            </a:pPr>
            <a:r>
              <a:rPr lang="en-US" sz="1500" dirty="0" err="1">
                <a:solidFill>
                  <a:srgbClr val="000000"/>
                </a:solidFill>
                <a:latin typeface="Arial" pitchFamily="-1" charset="0"/>
              </a:rPr>
              <a:t>CxA</a:t>
            </a:r>
            <a:r>
              <a:rPr lang="en-US" sz="1500" dirty="0">
                <a:solidFill>
                  <a:srgbClr val="000000"/>
                </a:solidFill>
                <a:latin typeface="Arial" pitchFamily="-1" charset="0"/>
              </a:rPr>
              <a:t> coupling</a:t>
            </a:r>
          </a:p>
        </p:txBody>
      </p:sp>
      <p:sp>
        <p:nvSpPr>
          <p:cNvPr id="18448" name="Text Box 17"/>
          <p:cNvSpPr txBox="1">
            <a:spLocks noChangeArrowheads="1"/>
          </p:cNvSpPr>
          <p:nvPr/>
        </p:nvSpPr>
        <p:spPr bwMode="auto">
          <a:xfrm>
            <a:off x="3749040" y="2057400"/>
            <a:ext cx="1367314" cy="221214"/>
          </a:xfrm>
          <a:prstGeom prst="rect">
            <a:avLst/>
          </a:prstGeom>
          <a:noFill/>
          <a:ln w="9525">
            <a:noFill/>
            <a:miter lim="800000"/>
            <a:headEnd/>
            <a:tailEnd/>
          </a:ln>
        </p:spPr>
        <p:txBody>
          <a:bodyPr lIns="0" tIns="0" rIns="0" bIns="0">
            <a:prstTxWarp prst="textNoShape">
              <a:avLst/>
            </a:prstTxWarp>
            <a:spAutoFit/>
          </a:bodyPr>
          <a:lstStyle/>
          <a:p>
            <a:pPr>
              <a:lnSpc>
                <a:spcPct val="95000"/>
              </a:lnSpc>
            </a:pPr>
            <a:r>
              <a:rPr lang="en-US" sz="1500" dirty="0" err="1">
                <a:solidFill>
                  <a:srgbClr val="000000"/>
                </a:solidFill>
                <a:latin typeface="Arial" pitchFamily="-1" charset="0"/>
              </a:rPr>
              <a:t>CxA</a:t>
            </a:r>
            <a:r>
              <a:rPr lang="en-US" sz="1500" dirty="0">
                <a:solidFill>
                  <a:srgbClr val="000000"/>
                </a:solidFill>
                <a:latin typeface="Arial" pitchFamily="-1" charset="0"/>
              </a:rPr>
              <a:t> coupling</a:t>
            </a:r>
          </a:p>
        </p:txBody>
      </p:sp>
      <p:sp>
        <p:nvSpPr>
          <p:cNvPr id="18449" name="Text Box 18"/>
          <p:cNvSpPr txBox="1">
            <a:spLocks noChangeArrowheads="1"/>
          </p:cNvSpPr>
          <p:nvPr/>
        </p:nvSpPr>
        <p:spPr bwMode="auto">
          <a:xfrm>
            <a:off x="2234565" y="6675120"/>
            <a:ext cx="6926580" cy="176972"/>
          </a:xfrm>
          <a:prstGeom prst="rect">
            <a:avLst/>
          </a:prstGeom>
          <a:noFill/>
          <a:ln w="9525">
            <a:noFill/>
            <a:miter lim="800000"/>
            <a:headEnd/>
            <a:tailEnd/>
          </a:ln>
        </p:spPr>
        <p:txBody>
          <a:bodyPr lIns="0" tIns="0" rIns="0" bIns="0">
            <a:prstTxWarp prst="textNoShape">
              <a:avLst/>
            </a:prstTxWarp>
            <a:spAutoFit/>
          </a:bodyPr>
          <a:lstStyle/>
          <a:p>
            <a:pPr algn="r">
              <a:lnSpc>
                <a:spcPct val="95000"/>
              </a:lnSpc>
            </a:pPr>
            <a:r>
              <a:rPr lang="en-US" sz="1200" dirty="0">
                <a:solidFill>
                  <a:srgbClr val="999999"/>
                </a:solidFill>
                <a:latin typeface="Arial" pitchFamily="-1" charset="0"/>
              </a:rPr>
              <a:t>taken from: Pham van </a:t>
            </a:r>
            <a:r>
              <a:rPr lang="en-US" sz="1200" dirty="0" err="1">
                <a:solidFill>
                  <a:srgbClr val="999999"/>
                </a:solidFill>
                <a:latin typeface="Arial" pitchFamily="-1" charset="0"/>
              </a:rPr>
              <a:t>Thang</a:t>
            </a:r>
            <a:r>
              <a:rPr lang="en-US" sz="1200" dirty="0">
                <a:solidFill>
                  <a:srgbClr val="999999"/>
                </a:solidFill>
                <a:latin typeface="Arial" pitchFamily="-1" charset="0"/>
              </a:rPr>
              <a:t> et al. Journal of Computational Physics,229(19) :7373-7400, 2010.</a:t>
            </a:r>
          </a:p>
        </p:txBody>
      </p:sp>
      <p:sp>
        <p:nvSpPr>
          <p:cNvPr id="18450" name="Espace réservé du numéro de diapositive 20"/>
          <p:cNvSpPr>
            <a:spLocks noGrp="1"/>
          </p:cNvSpPr>
          <p:nvPr>
            <p:ph type="sldNum" sz="quarter" idx="4294967295"/>
          </p:nvPr>
        </p:nvSpPr>
        <p:spPr>
          <a:xfrm>
            <a:off x="6553200" y="6356350"/>
            <a:ext cx="2133600" cy="365125"/>
          </a:xfrm>
          <a:prstGeom prst="rect">
            <a:avLst/>
          </a:prstGeom>
          <a:noFill/>
        </p:spPr>
        <p:txBody>
          <a:bodyPr/>
          <a:lstStyle/>
          <a:p>
            <a:fld id="{20B311C0-738A-7845-976E-CDD25D3C27C6}" type="slidenum">
              <a:rPr lang="en-US" smtClean="0">
                <a:latin typeface="Times New Roman" pitchFamily="-1" charset="0"/>
              </a:rPr>
              <a:pPr/>
              <a:t>25</a:t>
            </a:fld>
            <a:endParaRPr lang="en-US" smtClean="0">
              <a:latin typeface="Times New Roman" pitchFamily="-1" charset="0"/>
            </a:endParaRPr>
          </a:p>
        </p:txBody>
      </p:sp>
      <p:pic>
        <p:nvPicPr>
          <p:cNvPr id="20" name="Image 19" descr="2.1.1.png"/>
          <p:cNvPicPr>
            <a:picLocks noChangeAspect="1"/>
          </p:cNvPicPr>
          <p:nvPr/>
        </p:nvPicPr>
        <p:blipFill>
          <a:blip r:embed="rId10"/>
          <a:stretch>
            <a:fillRect/>
          </a:stretch>
        </p:blipFill>
        <p:spPr>
          <a:xfrm>
            <a:off x="5106627" y="1389109"/>
            <a:ext cx="3133135" cy="164592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Demos</a:t>
            </a:r>
            <a:endParaRPr lang="pl-PL" dirty="0"/>
          </a:p>
        </p:txBody>
      </p:sp>
      <p:sp>
        <p:nvSpPr>
          <p:cNvPr id="3" name="Symbol zastępczy zawartości 2"/>
          <p:cNvSpPr>
            <a:spLocks noGrp="1"/>
          </p:cNvSpPr>
          <p:nvPr>
            <p:ph idx="1"/>
          </p:nvPr>
        </p:nvSpPr>
        <p:spPr/>
        <p:txBody>
          <a:bodyPr/>
          <a:lstStyle/>
          <a:p>
            <a:r>
              <a:rPr lang="pl-PL" dirty="0" err="1" smtClean="0"/>
              <a:t>Canals</a:t>
            </a:r>
            <a:r>
              <a:rPr lang="pl-PL" dirty="0" smtClean="0"/>
              <a:t> </a:t>
            </a:r>
            <a:r>
              <a:rPr lang="pl-PL" dirty="0" err="1" smtClean="0"/>
              <a:t>application</a:t>
            </a:r>
            <a:r>
              <a:rPr lang="en-US" dirty="0" smtClean="0"/>
              <a:t> life cycle (Daniel)</a:t>
            </a:r>
            <a:endParaRPr lang="pl-PL" dirty="0" smtClean="0"/>
          </a:p>
          <a:p>
            <a:r>
              <a:rPr lang="pl-PL" dirty="0" err="1" smtClean="0"/>
              <a:t>Provenance</a:t>
            </a:r>
            <a:r>
              <a:rPr lang="pl-PL" dirty="0" smtClean="0"/>
              <a:t> </a:t>
            </a:r>
            <a:r>
              <a:rPr lang="pl-PL" dirty="0" err="1" smtClean="0"/>
              <a:t>at</a:t>
            </a:r>
            <a:r>
              <a:rPr lang="pl-PL" dirty="0" smtClean="0"/>
              <a:t> </a:t>
            </a:r>
            <a:r>
              <a:rPr lang="pl-PL" dirty="0" err="1" smtClean="0"/>
              <a:t>work</a:t>
            </a:r>
            <a:r>
              <a:rPr lang="en-US" dirty="0" smtClean="0"/>
              <a:t> (</a:t>
            </a:r>
            <a:r>
              <a:rPr lang="en-US" dirty="0" err="1" smtClean="0"/>
              <a:t>Grzegorz</a:t>
            </a:r>
            <a:r>
              <a:rPr lang="en-US" dirty="0" smtClean="0"/>
              <a:t>)</a:t>
            </a:r>
            <a:endParaRPr lang="pl-PL"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4" y="-107950"/>
            <a:ext cx="6364748" cy="1311275"/>
          </a:xfrm>
        </p:spPr>
        <p:txBody>
          <a:bodyPr/>
          <a:lstStyle/>
          <a:p>
            <a:pPr eaLnBrk="1" hangingPunct="1">
              <a:lnSpc>
                <a:spcPct val="95000"/>
              </a:lnSpc>
            </a:pPr>
            <a:r>
              <a:rPr lang="pl-PL" sz="3600" dirty="0" err="1" smtClean="0">
                <a:latin typeface="Arial" pitchFamily="34" charset="0"/>
              </a:rPr>
              <a:t>Canal</a:t>
            </a:r>
            <a:r>
              <a:rPr lang="en-US" sz="3600" dirty="0" smtClean="0">
                <a:latin typeface="Arial" pitchFamily="34" charset="0"/>
              </a:rPr>
              <a:t> </a:t>
            </a:r>
            <a:r>
              <a:rPr lang="pl-PL" sz="3600" dirty="0" err="1" smtClean="0">
                <a:latin typeface="Arial" pitchFamily="34" charset="0"/>
              </a:rPr>
              <a:t>Application</a:t>
            </a:r>
            <a:endParaRPr lang="en-US" sz="3600" dirty="0">
              <a:latin typeface="Arial" pitchFamily="34" charset="0"/>
            </a:endParaRPr>
          </a:p>
        </p:txBody>
      </p:sp>
      <p:sp>
        <p:nvSpPr>
          <p:cNvPr id="5" name="Footer Placeholder 4"/>
          <p:cNvSpPr>
            <a:spLocks noGrp="1"/>
          </p:cNvSpPr>
          <p:nvPr>
            <p:ph type="ftr" sz="quarter" idx="4294967295"/>
          </p:nvPr>
        </p:nvSpPr>
        <p:spPr>
          <a:xfrm>
            <a:off x="467544" y="6453336"/>
            <a:ext cx="8208912" cy="268139"/>
          </a:xfrm>
          <a:prstGeom prst="rect">
            <a:avLst/>
          </a:prstGeom>
        </p:spPr>
        <p:txBody>
          <a:bodyPr/>
          <a:lstStyle/>
          <a:p>
            <a:endParaRPr lang="de-DE"/>
          </a:p>
        </p:txBody>
      </p:sp>
      <p:sp>
        <p:nvSpPr>
          <p:cNvPr id="8" name="Prostokąt 7"/>
          <p:cNvSpPr/>
          <p:nvPr/>
        </p:nvSpPr>
        <p:spPr>
          <a:xfrm>
            <a:off x="64736" y="3115288"/>
            <a:ext cx="3650040" cy="2123658"/>
          </a:xfrm>
          <a:prstGeom prst="rect">
            <a:avLst/>
          </a:prstGeom>
          <a:ln w="28575">
            <a:solidFill>
              <a:schemeClr val="tx2"/>
            </a:solidFill>
          </a:ln>
        </p:spPr>
        <p:txBody>
          <a:bodyPr wrap="square">
            <a:spAutoFit/>
          </a:bodyPr>
          <a:lstStyle/>
          <a:p>
            <a:r>
              <a:rPr lang="en-GB" sz="1100" dirty="0" smtClean="0">
                <a:solidFill>
                  <a:schemeClr val="tx1"/>
                </a:solidFill>
              </a:rPr>
              <a:t># declare kernels which can be launched in the CxA </a:t>
            </a:r>
          </a:p>
          <a:p>
            <a:r>
              <a:rPr lang="en-GB" sz="1100" dirty="0" err="1" smtClean="0">
                <a:solidFill>
                  <a:schemeClr val="tx1"/>
                </a:solidFill>
              </a:rPr>
              <a:t>cxa.add_kernel</a:t>
            </a:r>
            <a:r>
              <a:rPr lang="en-GB" sz="1100" dirty="0" smtClean="0">
                <a:solidFill>
                  <a:schemeClr val="tx1"/>
                </a:solidFill>
              </a:rPr>
              <a:t>(’</a:t>
            </a:r>
            <a:r>
              <a:rPr lang="pl-PL" sz="1100" dirty="0" smtClean="0">
                <a:solidFill>
                  <a:schemeClr val="tx1"/>
                </a:solidFill>
              </a:rPr>
              <a:t>submodel_instance1</a:t>
            </a:r>
            <a:r>
              <a:rPr lang="en-GB" sz="1100" dirty="0" smtClean="0">
                <a:solidFill>
                  <a:schemeClr val="tx1"/>
                </a:solidFill>
              </a:rPr>
              <a:t>, ’</a:t>
            </a:r>
            <a:r>
              <a:rPr lang="pl-PL" sz="1100" dirty="0" err="1" smtClean="0">
                <a:solidFill>
                  <a:schemeClr val="tx1"/>
                </a:solidFill>
              </a:rPr>
              <a:t>my.submodelA</a:t>
            </a:r>
            <a:r>
              <a:rPr lang="en-GB" sz="1100" dirty="0" smtClean="0">
                <a:solidFill>
                  <a:schemeClr val="tx1"/>
                </a:solidFill>
              </a:rPr>
              <a:t>’) </a:t>
            </a:r>
          </a:p>
          <a:p>
            <a:r>
              <a:rPr lang="en-GB" sz="1100" dirty="0" err="1" smtClean="0">
                <a:solidFill>
                  <a:schemeClr val="tx1"/>
                </a:solidFill>
              </a:rPr>
              <a:t>cxa.add_kernel</a:t>
            </a:r>
            <a:r>
              <a:rPr lang="en-GB" sz="1100" dirty="0" smtClean="0">
                <a:solidFill>
                  <a:schemeClr val="tx1"/>
                </a:solidFill>
              </a:rPr>
              <a:t>(’</a:t>
            </a:r>
            <a:r>
              <a:rPr lang="pl-PL" sz="1100" dirty="0" smtClean="0">
                <a:solidFill>
                  <a:schemeClr val="tx1"/>
                </a:solidFill>
              </a:rPr>
              <a:t>submodel_instance2’</a:t>
            </a:r>
            <a:r>
              <a:rPr lang="en-GB" sz="1100" dirty="0" smtClean="0">
                <a:solidFill>
                  <a:schemeClr val="tx1"/>
                </a:solidFill>
              </a:rPr>
              <a:t>, ’</a:t>
            </a:r>
            <a:r>
              <a:rPr lang="pl-PL" sz="1100" dirty="0" err="1" smtClean="0">
                <a:solidFill>
                  <a:schemeClr val="tx1"/>
                </a:solidFill>
              </a:rPr>
              <a:t>my.submodelB</a:t>
            </a:r>
            <a:r>
              <a:rPr lang="en-GB" sz="1100" dirty="0" smtClean="0">
                <a:solidFill>
                  <a:schemeClr val="tx1"/>
                </a:solidFill>
              </a:rPr>
              <a:t>’) </a:t>
            </a:r>
          </a:p>
          <a:p>
            <a:r>
              <a:rPr lang="pl-PL" sz="1100" dirty="0" smtClean="0">
                <a:solidFill>
                  <a:schemeClr val="tx1"/>
                </a:solidFill>
              </a:rPr>
              <a:t>…</a:t>
            </a:r>
            <a:endParaRPr lang="en-GB" sz="1100" dirty="0" smtClean="0">
              <a:solidFill>
                <a:schemeClr val="tx1"/>
              </a:solidFill>
            </a:endParaRPr>
          </a:p>
          <a:p>
            <a:r>
              <a:rPr lang="en-GB" sz="1100" dirty="0" smtClean="0">
                <a:solidFill>
                  <a:schemeClr val="tx1"/>
                </a:solidFill>
              </a:rPr>
              <a:t># configure connection scheme of the CxA </a:t>
            </a:r>
          </a:p>
          <a:p>
            <a:r>
              <a:rPr lang="en-GB" sz="1100" dirty="0" err="1" smtClean="0">
                <a:solidFill>
                  <a:schemeClr val="tx1"/>
                </a:solidFill>
              </a:rPr>
              <a:t>cs</a:t>
            </a:r>
            <a:r>
              <a:rPr lang="en-GB" sz="1100" dirty="0" smtClean="0">
                <a:solidFill>
                  <a:schemeClr val="tx1"/>
                </a:solidFill>
              </a:rPr>
              <a:t> = </a:t>
            </a:r>
            <a:r>
              <a:rPr lang="en-GB" sz="1100" dirty="0" err="1" smtClean="0">
                <a:solidFill>
                  <a:schemeClr val="tx1"/>
                </a:solidFill>
              </a:rPr>
              <a:t>cxa.cs</a:t>
            </a:r>
          </a:p>
          <a:p>
            <a:r>
              <a:rPr lang="en-GB" sz="1100" dirty="0" smtClean="0">
                <a:solidFill>
                  <a:schemeClr val="tx1"/>
                </a:solidFill>
              </a:rPr>
              <a:t># configure unidirectional connection </a:t>
            </a:r>
            <a:r>
              <a:rPr lang="pl-PL" sz="1100" dirty="0" err="1" smtClean="0">
                <a:solidFill>
                  <a:schemeClr val="tx1"/>
                </a:solidFill>
              </a:rPr>
              <a:t>betweenkernels</a:t>
            </a:r>
            <a:endParaRPr lang="en-GB" sz="1100" dirty="0" smtClean="0">
              <a:solidFill>
                <a:schemeClr val="tx1"/>
              </a:solidFill>
            </a:endParaRPr>
          </a:p>
          <a:p>
            <a:r>
              <a:rPr lang="en-GB" sz="1100" dirty="0" err="1" smtClean="0">
                <a:solidFill>
                  <a:schemeClr val="tx1"/>
                </a:solidFill>
              </a:rPr>
              <a:t>cs.attach</a:t>
            </a:r>
            <a:r>
              <a:rPr lang="en-GB" sz="1100" dirty="0" smtClean="0">
                <a:solidFill>
                  <a:schemeClr val="tx1"/>
                </a:solidFill>
              </a:rPr>
              <a:t> ’ </a:t>
            </a:r>
            <a:r>
              <a:rPr lang="pl-PL" sz="1100" dirty="0" smtClean="0">
                <a:solidFill>
                  <a:schemeClr val="tx1"/>
                </a:solidFill>
              </a:rPr>
              <a:t>submodel_instance1’</a:t>
            </a:r>
            <a:r>
              <a:rPr lang="en-GB" sz="1100" dirty="0" smtClean="0">
                <a:solidFill>
                  <a:schemeClr val="tx1"/>
                </a:solidFill>
              </a:rPr>
              <a:t>=&gt; ’</a:t>
            </a:r>
            <a:r>
              <a:rPr lang="pl-PL" sz="1100" dirty="0" smtClean="0">
                <a:solidFill>
                  <a:schemeClr val="tx1"/>
                </a:solidFill>
              </a:rPr>
              <a:t>submodel_instance2</a:t>
            </a:r>
            <a:r>
              <a:rPr lang="en-GB" sz="1100" dirty="0" smtClean="0">
                <a:solidFill>
                  <a:schemeClr val="tx1"/>
                </a:solidFill>
              </a:rPr>
              <a:t>’ do </a:t>
            </a:r>
          </a:p>
          <a:p>
            <a:r>
              <a:rPr lang="en-GB" sz="1100" dirty="0" smtClean="0">
                <a:solidFill>
                  <a:schemeClr val="tx1"/>
                </a:solidFill>
              </a:rPr>
              <a:t>    tie ’</a:t>
            </a:r>
            <a:r>
              <a:rPr lang="pl-PL" sz="1100" dirty="0" err="1" smtClean="0">
                <a:solidFill>
                  <a:schemeClr val="tx1"/>
                </a:solidFill>
              </a:rPr>
              <a:t>portA</a:t>
            </a:r>
            <a:r>
              <a:rPr lang="en-GB" sz="1100" dirty="0" smtClean="0">
                <a:solidFill>
                  <a:schemeClr val="tx1"/>
                </a:solidFill>
              </a:rPr>
              <a:t>’, ’</a:t>
            </a:r>
            <a:r>
              <a:rPr lang="pl-PL" sz="1100" dirty="0" err="1" smtClean="0">
                <a:solidFill>
                  <a:schemeClr val="tx1"/>
                </a:solidFill>
              </a:rPr>
              <a:t>portB</a:t>
            </a:r>
            <a:r>
              <a:rPr lang="en-GB" sz="1100" dirty="0" smtClean="0">
                <a:solidFill>
                  <a:schemeClr val="tx1"/>
                </a:solidFill>
              </a:rPr>
              <a:t>’</a:t>
            </a:r>
            <a:endParaRPr lang="pl-PL" sz="1100" dirty="0" smtClean="0">
              <a:solidFill>
                <a:schemeClr val="tx1"/>
              </a:solidFill>
            </a:endParaRPr>
          </a:p>
          <a:p>
            <a:r>
              <a:rPr lang="pl-PL" sz="1100" dirty="0" smtClean="0">
                <a:solidFill>
                  <a:schemeClr val="tx1"/>
                </a:solidFill>
              </a:rPr>
              <a:t>    …..</a:t>
            </a:r>
          </a:p>
          <a:p>
            <a:r>
              <a:rPr lang="pl-PL" sz="1100" dirty="0" err="1" smtClean="0">
                <a:solidFill>
                  <a:schemeClr val="tx1"/>
                </a:solidFill>
              </a:rPr>
              <a:t>end</a:t>
            </a:r>
            <a:endParaRPr lang="pl-PL" sz="1100" dirty="0" smtClean="0">
              <a:solidFill>
                <a:schemeClr val="tx1"/>
              </a:solidFill>
            </a:endParaRPr>
          </a:p>
          <a:p>
            <a:r>
              <a:rPr lang="pl-PL" sz="1100" dirty="0" smtClean="0">
                <a:solidFill>
                  <a:schemeClr val="tx1"/>
                </a:solidFill>
              </a:rPr>
              <a:t>…</a:t>
            </a:r>
          </a:p>
        </p:txBody>
      </p:sp>
      <p:pic>
        <p:nvPicPr>
          <p:cNvPr id="93187" name="Picture 3"/>
          <p:cNvPicPr>
            <a:picLocks noChangeAspect="1" noChangeArrowheads="1"/>
          </p:cNvPicPr>
          <p:nvPr/>
        </p:nvPicPr>
        <p:blipFill>
          <a:blip r:embed="rId2"/>
          <a:srcRect/>
          <a:stretch>
            <a:fillRect/>
          </a:stretch>
        </p:blipFill>
        <p:spPr bwMode="auto">
          <a:xfrm>
            <a:off x="3835636" y="1498060"/>
            <a:ext cx="5308364" cy="4355524"/>
          </a:xfrm>
          <a:prstGeom prst="rect">
            <a:avLst/>
          </a:prstGeom>
          <a:noFill/>
          <a:ln w="9525">
            <a:noFill/>
            <a:miter lim="800000"/>
            <a:headEnd/>
            <a:tailEnd/>
          </a:ln>
          <a:effectLst/>
        </p:spPr>
      </p:pic>
      <p:sp>
        <p:nvSpPr>
          <p:cNvPr id="9" name="Strzałka w prawo 8"/>
          <p:cNvSpPr/>
          <p:nvPr/>
        </p:nvSpPr>
        <p:spPr>
          <a:xfrm rot="10800000">
            <a:off x="3717490" y="4192620"/>
            <a:ext cx="2070465" cy="2237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ontent Placeholder 2"/>
          <p:cNvSpPr>
            <a:spLocks noGrp="1"/>
          </p:cNvSpPr>
          <p:nvPr>
            <p:ph idx="1"/>
          </p:nvPr>
        </p:nvSpPr>
        <p:spPr>
          <a:xfrm>
            <a:off x="0" y="1360337"/>
            <a:ext cx="3608383" cy="1635782"/>
          </a:xfrm>
        </p:spPr>
        <p:txBody>
          <a:bodyPr>
            <a:noAutofit/>
          </a:bodyPr>
          <a:lstStyle/>
          <a:p>
            <a:r>
              <a:rPr lang="pl-PL" sz="1800" dirty="0" smtClean="0"/>
              <a:t>Tightly coupled Java based canal simulation using MUSCLE</a:t>
            </a:r>
          </a:p>
          <a:p>
            <a:r>
              <a:rPr lang="pl-PL" sz="1800" dirty="0" err="1" smtClean="0"/>
              <a:t>Stand-alone</a:t>
            </a:r>
            <a:r>
              <a:rPr lang="en-US" sz="1800" dirty="0" smtClean="0"/>
              <a:t> </a:t>
            </a:r>
            <a:r>
              <a:rPr lang="pl-PL" sz="1800" dirty="0" err="1" smtClean="0"/>
              <a:t>canal</a:t>
            </a:r>
            <a:r>
              <a:rPr lang="en-US" sz="1800" dirty="0" smtClean="0"/>
              <a:t> </a:t>
            </a:r>
            <a:r>
              <a:rPr lang="pl-PL" sz="1800" dirty="0" err="1" smtClean="0"/>
              <a:t>visualizer</a:t>
            </a:r>
            <a:r>
              <a:rPr lang="pl-PL" sz="1800" dirty="0" smtClean="0"/>
              <a:t> and </a:t>
            </a:r>
            <a:r>
              <a:rPr lang="pl-PL" sz="1800" dirty="0" err="1" smtClean="0"/>
              <a:t>movie</a:t>
            </a:r>
            <a:r>
              <a:rPr lang="en-US" sz="1800" dirty="0" smtClean="0"/>
              <a:t> </a:t>
            </a:r>
            <a:r>
              <a:rPr lang="pl-PL" sz="1800" dirty="0" err="1" smtClean="0"/>
              <a:t>maker</a:t>
            </a:r>
            <a:endParaRPr lang="pl-PL" sz="1800" dirty="0" smtClean="0"/>
          </a:p>
        </p:txBody>
      </p:sp>
    </p:spTree>
    <p:extLst>
      <p:ext uri="{BB962C8B-B14F-4D97-AF65-F5344CB8AC3E}">
        <p14:creationId xmlns="" xmlns:p14="http://schemas.microsoft.com/office/powerpoint/2010/main" val="20239797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536331" y="301352"/>
            <a:ext cx="6624918" cy="700971"/>
          </a:xfrm>
        </p:spPr>
        <p:txBody>
          <a:bodyPr/>
          <a:lstStyle/>
          <a:p>
            <a:r>
              <a:rPr lang="de-DE" sz="3600" dirty="0" err="1" smtClean="0">
                <a:latin typeface="Arial" pitchFamily="34" charset="0"/>
              </a:rPr>
              <a:t>Canal</a:t>
            </a:r>
            <a:r>
              <a:rPr lang="de-DE" sz="3600" dirty="0" smtClean="0">
                <a:latin typeface="Arial" pitchFamily="34" charset="0"/>
              </a:rPr>
              <a:t> </a:t>
            </a:r>
            <a:r>
              <a:rPr lang="de-DE" sz="3600" dirty="0" err="1" smtClean="0">
                <a:latin typeface="Arial" pitchFamily="34" charset="0"/>
              </a:rPr>
              <a:t>Application</a:t>
            </a:r>
            <a:r>
              <a:rPr lang="de-DE" sz="3600" dirty="0" smtClean="0">
                <a:latin typeface="Arial" pitchFamily="34" charset="0"/>
              </a:rPr>
              <a:t> </a:t>
            </a:r>
            <a:r>
              <a:rPr lang="pl-PL" sz="3600" dirty="0" smtClean="0">
                <a:latin typeface="Arial" pitchFamily="34" charset="0"/>
              </a:rPr>
              <a:t>MAD</a:t>
            </a:r>
            <a:endParaRPr lang="en-US" dirty="0"/>
          </a:p>
        </p:txBody>
      </p:sp>
      <p:pic>
        <p:nvPicPr>
          <p:cNvPr id="12" name="Symbol zastępczy zawartości 11" descr="canaly2.png"/>
          <p:cNvPicPr>
            <a:picLocks noGrp="1" noChangeAspect="1"/>
          </p:cNvPicPr>
          <p:nvPr>
            <p:ph sz="half" idx="1"/>
          </p:nvPr>
        </p:nvPicPr>
        <p:blipFill>
          <a:blip r:embed="rId2"/>
          <a:stretch>
            <a:fillRect/>
          </a:stretch>
        </p:blipFill>
        <p:spPr>
          <a:xfrm>
            <a:off x="0" y="1208714"/>
            <a:ext cx="9129426" cy="5057615"/>
          </a:xfr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ytuł 1"/>
          <p:cNvSpPr>
            <a:spLocks noGrp="1"/>
          </p:cNvSpPr>
          <p:nvPr>
            <p:ph type="title"/>
          </p:nvPr>
        </p:nvSpPr>
        <p:spPr/>
        <p:txBody>
          <a:bodyPr/>
          <a:lstStyle/>
          <a:p>
            <a:pPr eaLnBrk="1" hangingPunct="1">
              <a:lnSpc>
                <a:spcPct val="95000"/>
              </a:lnSpc>
            </a:pPr>
            <a:r>
              <a:rPr lang="en-US" sz="3600" dirty="0" smtClean="0">
                <a:latin typeface="Arial" pitchFamily="34" charset="0"/>
              </a:rPr>
              <a:t>Summary</a:t>
            </a:r>
            <a:endParaRPr lang="en-GB" sz="3600" dirty="0" smtClean="0">
              <a:latin typeface="Arial" pitchFamily="34" charset="0"/>
            </a:endParaRPr>
          </a:p>
        </p:txBody>
      </p:sp>
      <p:sp>
        <p:nvSpPr>
          <p:cNvPr id="52227" name="Symbol zastępczy zawartości 2"/>
          <p:cNvSpPr>
            <a:spLocks noGrp="1"/>
          </p:cNvSpPr>
          <p:nvPr>
            <p:ph idx="1"/>
          </p:nvPr>
        </p:nvSpPr>
        <p:spPr/>
        <p:txBody>
          <a:bodyPr/>
          <a:lstStyle/>
          <a:p>
            <a:r>
              <a:rPr lang="en-GB" sz="2400" dirty="0" smtClean="0"/>
              <a:t>Elaboration of a concept of an</a:t>
            </a:r>
            <a:r>
              <a:rPr lang="pl-PL" sz="2400" dirty="0" smtClean="0"/>
              <a:t> </a:t>
            </a:r>
            <a:r>
              <a:rPr lang="en-GB" sz="2400" dirty="0" smtClean="0"/>
              <a:t>environment supporting</a:t>
            </a:r>
            <a:r>
              <a:rPr lang="pl-PL" sz="2400" dirty="0" smtClean="0"/>
              <a:t> </a:t>
            </a:r>
            <a:r>
              <a:rPr lang="en-GB" sz="2400" dirty="0" smtClean="0"/>
              <a:t>developers and users of </a:t>
            </a:r>
            <a:r>
              <a:rPr lang="en-GB" sz="2400" dirty="0" err="1" smtClean="0"/>
              <a:t>multiscale</a:t>
            </a:r>
            <a:r>
              <a:rPr lang="en-GB" sz="2400" dirty="0" smtClean="0"/>
              <a:t> applications for </a:t>
            </a:r>
            <a:r>
              <a:rPr lang="en-GB" sz="2400" dirty="0" err="1" smtClean="0"/>
              <a:t>grid,HPC</a:t>
            </a:r>
            <a:r>
              <a:rPr lang="pl-PL" sz="2400" dirty="0" smtClean="0"/>
              <a:t> </a:t>
            </a:r>
            <a:r>
              <a:rPr lang="en-GB" sz="2400" dirty="0" smtClean="0"/>
              <a:t>and cloud infrastructures</a:t>
            </a:r>
            <a:endParaRPr lang="pl-PL" sz="2400" dirty="0" smtClean="0"/>
          </a:p>
          <a:p>
            <a:r>
              <a:rPr lang="pl-PL" sz="2400" dirty="0" smtClean="0"/>
              <a:t>Design of </a:t>
            </a:r>
            <a:r>
              <a:rPr lang="pl-PL" sz="2400" dirty="0" err="1" smtClean="0"/>
              <a:t>the</a:t>
            </a:r>
            <a:r>
              <a:rPr lang="pl-PL" sz="2400" dirty="0" smtClean="0"/>
              <a:t> </a:t>
            </a:r>
            <a:r>
              <a:rPr lang="pl-PL" sz="2400" dirty="0" err="1" smtClean="0"/>
              <a:t>formalism</a:t>
            </a:r>
            <a:r>
              <a:rPr lang="pl-PL" sz="2400" dirty="0" smtClean="0"/>
              <a:t> for </a:t>
            </a:r>
            <a:r>
              <a:rPr lang="pl-PL" sz="2400" dirty="0" err="1" smtClean="0"/>
              <a:t>describing</a:t>
            </a:r>
            <a:r>
              <a:rPr lang="pl-PL" sz="2400" dirty="0" smtClean="0"/>
              <a:t> </a:t>
            </a:r>
            <a:r>
              <a:rPr lang="en-US" sz="2400" dirty="0" smtClean="0"/>
              <a:t>structures of</a:t>
            </a:r>
            <a:r>
              <a:rPr lang="pl-PL" sz="2400" dirty="0" smtClean="0"/>
              <a:t> </a:t>
            </a:r>
            <a:r>
              <a:rPr lang="pl-PL" sz="2400" dirty="0" err="1" smtClean="0"/>
              <a:t>multiscale</a:t>
            </a:r>
            <a:r>
              <a:rPr lang="pl-PL" sz="2400" dirty="0" smtClean="0"/>
              <a:t> </a:t>
            </a:r>
            <a:r>
              <a:rPr lang="en-US" sz="2400" dirty="0" smtClean="0"/>
              <a:t>applications</a:t>
            </a:r>
          </a:p>
          <a:p>
            <a:r>
              <a:rPr lang="en-US" sz="2400" dirty="0" smtClean="0"/>
              <a:t>Enabling efficient access to e-infrastructures</a:t>
            </a:r>
            <a:endParaRPr lang="pl-PL" sz="2400" dirty="0" smtClean="0"/>
          </a:p>
          <a:p>
            <a:r>
              <a:rPr lang="pl-PL" sz="2400" dirty="0" err="1" smtClean="0"/>
              <a:t>Validation</a:t>
            </a:r>
            <a:r>
              <a:rPr lang="pl-PL" sz="2400" dirty="0" smtClean="0"/>
              <a:t> of </a:t>
            </a:r>
            <a:r>
              <a:rPr lang="pl-PL" sz="2400" dirty="0" err="1" smtClean="0"/>
              <a:t>the</a:t>
            </a:r>
            <a:r>
              <a:rPr lang="pl-PL" sz="2400" dirty="0" smtClean="0"/>
              <a:t> </a:t>
            </a:r>
            <a:r>
              <a:rPr lang="pl-PL" sz="2400" dirty="0" err="1" smtClean="0"/>
              <a:t>formalism</a:t>
            </a:r>
            <a:r>
              <a:rPr lang="pl-PL" sz="2400" dirty="0" smtClean="0"/>
              <a:t> </a:t>
            </a:r>
            <a:r>
              <a:rPr lang="pl-PL" sz="2400" dirty="0" err="1" smtClean="0"/>
              <a:t>against</a:t>
            </a:r>
            <a:r>
              <a:rPr lang="pl-PL" sz="2400" dirty="0" smtClean="0"/>
              <a:t> </a:t>
            </a:r>
            <a:r>
              <a:rPr lang="pl-PL" sz="2400" dirty="0" err="1" smtClean="0"/>
              <a:t>real</a:t>
            </a:r>
            <a:r>
              <a:rPr lang="pl-PL" sz="2400" dirty="0" smtClean="0"/>
              <a:t> </a:t>
            </a:r>
            <a:r>
              <a:rPr lang="pl-PL" sz="2400" dirty="0" err="1" smtClean="0"/>
              <a:t>applications</a:t>
            </a:r>
            <a:r>
              <a:rPr lang="pl-PL" sz="2400" dirty="0" smtClean="0"/>
              <a:t> </a:t>
            </a:r>
            <a:r>
              <a:rPr lang="pl-PL" sz="2400" dirty="0" err="1" smtClean="0"/>
              <a:t>structure</a:t>
            </a:r>
            <a:r>
              <a:rPr lang="pl-PL" sz="2400" dirty="0" smtClean="0"/>
              <a:t> by </a:t>
            </a:r>
            <a:r>
              <a:rPr lang="pl-PL" sz="2400" dirty="0" err="1" smtClean="0"/>
              <a:t>using</a:t>
            </a:r>
            <a:r>
              <a:rPr lang="pl-PL" sz="2400" dirty="0" smtClean="0"/>
              <a:t> </a:t>
            </a:r>
            <a:r>
              <a:rPr lang="pl-PL" sz="2400" dirty="0" err="1" smtClean="0"/>
              <a:t>tools</a:t>
            </a:r>
            <a:endParaRPr lang="pl-PL" sz="2400" dirty="0" smtClean="0"/>
          </a:p>
          <a:p>
            <a:r>
              <a:rPr lang="pl-PL" sz="2400" dirty="0" smtClean="0"/>
              <a:t>Proof of </a:t>
            </a:r>
            <a:r>
              <a:rPr lang="pl-PL" sz="2400" dirty="0" err="1" smtClean="0"/>
              <a:t>concept</a:t>
            </a:r>
            <a:r>
              <a:rPr lang="pl-PL" sz="2400" dirty="0" smtClean="0"/>
              <a:t> for </a:t>
            </a:r>
            <a:r>
              <a:rPr lang="pl-PL" sz="2400" dirty="0" err="1" smtClean="0"/>
              <a:t>transforming</a:t>
            </a:r>
            <a:r>
              <a:rPr lang="pl-PL" sz="2400" dirty="0" smtClean="0"/>
              <a:t>  high </a:t>
            </a:r>
            <a:r>
              <a:rPr lang="pl-PL" sz="2400" dirty="0" err="1" smtClean="0"/>
              <a:t>level</a:t>
            </a:r>
            <a:r>
              <a:rPr lang="pl-PL" sz="2400" dirty="0" smtClean="0"/>
              <a:t> </a:t>
            </a:r>
            <a:r>
              <a:rPr lang="pl-PL" sz="2400" dirty="0" err="1" smtClean="0"/>
              <a:t>formal</a:t>
            </a:r>
            <a:r>
              <a:rPr lang="pl-PL" sz="2400" dirty="0" smtClean="0"/>
              <a:t> </a:t>
            </a:r>
            <a:r>
              <a:rPr lang="pl-PL" sz="2400" dirty="0" err="1" smtClean="0"/>
              <a:t>description</a:t>
            </a:r>
            <a:r>
              <a:rPr lang="pl-PL" sz="2400" dirty="0" smtClean="0"/>
              <a:t> to </a:t>
            </a:r>
            <a:r>
              <a:rPr lang="pl-PL" sz="2400" dirty="0" err="1" smtClean="0"/>
              <a:t>actual</a:t>
            </a:r>
            <a:r>
              <a:rPr lang="pl-PL" sz="2400" dirty="0" smtClean="0"/>
              <a:t> </a:t>
            </a:r>
            <a:r>
              <a:rPr lang="pl-PL" sz="2400" dirty="0" err="1" smtClean="0"/>
              <a:t>execution</a:t>
            </a:r>
            <a:r>
              <a:rPr lang="pl-PL" sz="2400" dirty="0" smtClean="0"/>
              <a:t> </a:t>
            </a:r>
            <a:r>
              <a:rPr lang="pl-PL" sz="2400" dirty="0" err="1" smtClean="0"/>
              <a:t>using</a:t>
            </a:r>
            <a:r>
              <a:rPr lang="pl-PL" sz="2400" dirty="0" smtClean="0"/>
              <a:t>  </a:t>
            </a:r>
            <a:r>
              <a:rPr lang="pl-PL" sz="2400" dirty="0" err="1" smtClean="0"/>
              <a:t>e-infrastructures</a:t>
            </a:r>
            <a:endParaRPr lang="pl-PL" sz="2400" dirty="0" smtClean="0"/>
          </a:p>
          <a:p>
            <a:endParaRPr lang="pl-PL" sz="2800" dirty="0" smtClean="0"/>
          </a:p>
          <a:p>
            <a:endParaRPr lang="pl-PL" sz="2800" dirty="0" smtClean="0"/>
          </a:p>
          <a:p>
            <a:endParaRPr lang="pl-PL" sz="2800" dirty="0" smtClean="0"/>
          </a:p>
          <a:p>
            <a:endParaRPr lang="en-GB" sz="2800"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txBox="1">
            <a:spLocks noGrp="1"/>
          </p:cNvSpPr>
          <p:nvPr>
            <p:ph type="title" idx="4294967295"/>
          </p:nvPr>
        </p:nvSpPr>
        <p:spPr>
          <a:xfrm>
            <a:off x="421419" y="265113"/>
            <a:ext cx="6631388" cy="636587"/>
          </a:xfrm>
        </p:spPr>
        <p:txBody>
          <a:bodyPr wrap="square">
            <a:spAutoFit/>
          </a:bodyPr>
          <a:lstStyle/>
          <a:p>
            <a:pPr eaLnBrk="1" hangingPunct="1">
              <a:buSzPct val="45000"/>
              <a:buFont typeface="StarSymbol"/>
              <a:buNone/>
              <a:defRPr/>
            </a:pPr>
            <a:r>
              <a:rPr lang="en-US" sz="3600" dirty="0" smtClean="0">
                <a:effectLst>
                  <a:outerShdw blurRad="38100" dist="38100" dir="2700000" algn="tl">
                    <a:srgbClr val="C0C0C0"/>
                  </a:outerShdw>
                </a:effectLst>
              </a:rPr>
              <a:t>DICE </a:t>
            </a:r>
            <a:r>
              <a:rPr lang="pl-PL" sz="3600" dirty="0" smtClean="0">
                <a:effectLst>
                  <a:outerShdw blurRad="38100" dist="38100" dir="2700000" algn="tl">
                    <a:srgbClr val="C0C0C0"/>
                  </a:outerShdw>
                </a:effectLst>
              </a:rPr>
              <a:t>t</a:t>
            </a:r>
            <a:r>
              <a:rPr lang="en-US" sz="3600" dirty="0" err="1" smtClean="0">
                <a:effectLst>
                  <a:outerShdw blurRad="38100" dist="38100" dir="2700000" algn="tl">
                    <a:srgbClr val="C0C0C0"/>
                  </a:outerShdw>
                </a:effectLst>
              </a:rPr>
              <a:t>eam</a:t>
            </a:r>
            <a:r>
              <a:rPr lang="pl-PL" sz="3600" dirty="0" smtClean="0">
                <a:effectLst>
                  <a:outerShdw blurRad="38100" dist="38100" dir="2700000" algn="tl">
                    <a:srgbClr val="C0C0C0"/>
                  </a:outerShdw>
                </a:effectLst>
              </a:rPr>
              <a:t> </a:t>
            </a:r>
            <a:r>
              <a:rPr lang="en-US" sz="3600" dirty="0" smtClean="0">
                <a:effectLst>
                  <a:outerShdw blurRad="38100" dist="38100" dir="2700000" algn="tl">
                    <a:srgbClr val="C0C0C0"/>
                  </a:outerShdw>
                </a:effectLst>
              </a:rPr>
              <a:t>- </a:t>
            </a:r>
            <a:r>
              <a:rPr lang="pl-PL" sz="3600" dirty="0" smtClean="0">
                <a:effectLst>
                  <a:outerShdw blurRad="38100" dist="38100" dir="2700000" algn="tl">
                    <a:srgbClr val="C0C0C0"/>
                  </a:outerShdw>
                </a:effectLst>
              </a:rPr>
              <a:t>http://dice.cyfronet.pl</a:t>
            </a:r>
          </a:p>
        </p:txBody>
      </p:sp>
      <p:sp>
        <p:nvSpPr>
          <p:cNvPr id="14339" name="pole tekstowe 5"/>
          <p:cNvSpPr txBox="1">
            <a:spLocks noChangeArrowheads="1"/>
          </p:cNvSpPr>
          <p:nvPr/>
        </p:nvSpPr>
        <p:spPr bwMode="auto">
          <a:xfrm flipH="1">
            <a:off x="501650" y="1122363"/>
            <a:ext cx="8229600" cy="1630362"/>
          </a:xfrm>
          <a:prstGeom prst="rect">
            <a:avLst/>
          </a:prstGeom>
          <a:noFill/>
          <a:ln w="9525">
            <a:noFill/>
            <a:miter lim="800000"/>
            <a:headEnd/>
            <a:tailEnd/>
          </a:ln>
        </p:spPr>
        <p:txBody>
          <a:bodyPr lIns="82945" tIns="41473" rIns="82945" bIns="41473">
            <a:spAutoFit/>
          </a:bodyPr>
          <a:lstStyle/>
          <a:p>
            <a:pPr marL="163513" indent="-163513">
              <a:buFont typeface="Arial" pitchFamily="34" charset="0"/>
              <a:buChar char="•"/>
            </a:pPr>
            <a:r>
              <a:rPr lang="en-US" b="1" dirty="0">
                <a:latin typeface="Gill Sans MT" pitchFamily="34" charset="-18"/>
              </a:rPr>
              <a:t>Main research </a:t>
            </a:r>
            <a:r>
              <a:rPr lang="en-US" b="1" dirty="0" smtClean="0">
                <a:latin typeface="Gill Sans MT" pitchFamily="34" charset="-18"/>
              </a:rPr>
              <a:t>interests</a:t>
            </a:r>
            <a:endParaRPr lang="en-US" dirty="0">
              <a:latin typeface="Gill Sans MT" pitchFamily="34" charset="-18"/>
            </a:endParaRPr>
          </a:p>
          <a:p>
            <a:pPr marL="577850" lvl="1" indent="-163513">
              <a:buFont typeface="Arial" pitchFamily="34" charset="0"/>
              <a:buChar char="•"/>
            </a:pPr>
            <a:r>
              <a:rPr lang="en-US" dirty="0">
                <a:latin typeface="Gill Sans MT" pitchFamily="34" charset="-18"/>
              </a:rPr>
              <a:t>investigation of methods for building complex scientific collaborative applications</a:t>
            </a:r>
            <a:r>
              <a:rPr lang="pl-PL" dirty="0">
                <a:latin typeface="Gill Sans MT" pitchFamily="34" charset="-18"/>
              </a:rPr>
              <a:t> </a:t>
            </a:r>
            <a:r>
              <a:rPr lang="en-US" dirty="0">
                <a:latin typeface="Gill Sans MT" pitchFamily="34" charset="-18"/>
              </a:rPr>
              <a:t>and large</a:t>
            </a:r>
            <a:r>
              <a:rPr lang="pl-PL" dirty="0">
                <a:latin typeface="Gill Sans MT" pitchFamily="34" charset="-18"/>
              </a:rPr>
              <a:t>-</a:t>
            </a:r>
            <a:r>
              <a:rPr lang="en-US" dirty="0">
                <a:latin typeface="Gill Sans MT" pitchFamily="34" charset="-18"/>
              </a:rPr>
              <a:t>scale distributed computing infrastructures</a:t>
            </a:r>
          </a:p>
          <a:p>
            <a:pPr marL="577850" lvl="1" indent="-163513">
              <a:buFont typeface="Arial" pitchFamily="34" charset="0"/>
              <a:buChar char="•"/>
            </a:pPr>
            <a:r>
              <a:rPr lang="en-US" dirty="0">
                <a:latin typeface="Gill Sans MT" pitchFamily="34" charset="-18"/>
              </a:rPr>
              <a:t>elaboration of environments and tools for e-Science</a:t>
            </a:r>
          </a:p>
          <a:p>
            <a:pPr marL="577850" lvl="1" indent="-163513">
              <a:buFont typeface="Arial" pitchFamily="34" charset="0"/>
              <a:buChar char="•"/>
            </a:pPr>
            <a:r>
              <a:rPr lang="en-US" dirty="0">
                <a:latin typeface="Gill Sans MT" pitchFamily="34" charset="-18"/>
              </a:rPr>
              <a:t>development of knowledge-based approach to services, components, and</a:t>
            </a:r>
            <a:r>
              <a:rPr lang="pl-PL" dirty="0">
                <a:latin typeface="Gill Sans MT" pitchFamily="34" charset="-18"/>
              </a:rPr>
              <a:t> </a:t>
            </a:r>
            <a:r>
              <a:rPr lang="en-US" dirty="0">
                <a:latin typeface="Gill Sans MT" pitchFamily="34" charset="-18"/>
              </a:rPr>
              <a:t>their semantic composition and integration</a:t>
            </a:r>
            <a:endParaRPr lang="nl-NL" dirty="0">
              <a:latin typeface="Gill Sans MT" pitchFamily="34" charset="-18"/>
            </a:endParaRPr>
          </a:p>
        </p:txBody>
      </p:sp>
      <p:graphicFrame>
        <p:nvGraphicFramePr>
          <p:cNvPr id="4" name="Tabela 3"/>
          <p:cNvGraphicFramePr>
            <a:graphicFrameLocks noGrp="1"/>
          </p:cNvGraphicFramePr>
          <p:nvPr/>
        </p:nvGraphicFramePr>
        <p:xfrm>
          <a:off x="230188" y="2657475"/>
          <a:ext cx="8683262" cy="4020822"/>
        </p:xfrm>
        <a:graphic>
          <a:graphicData uri="http://schemas.openxmlformats.org/drawingml/2006/table">
            <a:tbl>
              <a:tblPr/>
              <a:tblGrid>
                <a:gridCol w="1325432"/>
                <a:gridCol w="1193913"/>
                <a:gridCol w="6163917"/>
              </a:tblGrid>
              <a:tr h="3403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CrossGrid</a:t>
                      </a:r>
                      <a:endParaRPr kumimoji="0" lang="pl-PL" sz="1600" b="0" i="0" u="none" strike="noStrike" cap="none" normalizeH="0" baseline="0" dirty="0" smtClean="0">
                        <a:ln>
                          <a:noFill/>
                        </a:ln>
                        <a:solidFill>
                          <a:srgbClr val="000000"/>
                        </a:solidFill>
                        <a:effectLst/>
                        <a:latin typeface="Gill Sans MT" pitchFamily="34" charset="0"/>
                        <a:cs typeface="Arial" pitchFamily="34" charset="0"/>
                      </a:endParaRP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smtClean="0">
                          <a:ln>
                            <a:noFill/>
                          </a:ln>
                          <a:solidFill>
                            <a:srgbClr val="000000"/>
                          </a:solidFill>
                          <a:effectLst/>
                          <a:latin typeface="Gill Sans MT" pitchFamily="34" charset="0"/>
                          <a:cs typeface="Arial" pitchFamily="34" charset="0"/>
                        </a:rPr>
                        <a:t>2002-2005</a:t>
                      </a: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interactive</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compute</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and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data-intensive</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applications</a:t>
                      </a:r>
                      <a:endParaRPr kumimoji="0" lang="pl-PL" sz="1600" b="0" i="0" u="none" strike="noStrike" cap="none" normalizeH="0" baseline="0" dirty="0" smtClean="0">
                        <a:ln>
                          <a:noFill/>
                        </a:ln>
                        <a:solidFill>
                          <a:srgbClr val="000000"/>
                        </a:solidFill>
                        <a:effectLst/>
                        <a:latin typeface="Gill Sans MT" pitchFamily="34" charset="0"/>
                        <a:cs typeface="Arial" pitchFamily="34" charset="0"/>
                      </a:endParaRP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r>
              <a:tr h="33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smtClean="0">
                          <a:ln>
                            <a:noFill/>
                          </a:ln>
                          <a:solidFill>
                            <a:srgbClr val="000000"/>
                          </a:solidFill>
                          <a:effectLst/>
                          <a:latin typeface="Gill Sans MT" pitchFamily="34" charset="0"/>
                          <a:cs typeface="Arial" pitchFamily="34" charset="0"/>
                        </a:rPr>
                        <a:t>K-Wf Grid</a:t>
                      </a: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smtClean="0">
                          <a:ln>
                            <a:noFill/>
                          </a:ln>
                          <a:solidFill>
                            <a:srgbClr val="000000"/>
                          </a:solidFill>
                          <a:effectLst/>
                          <a:latin typeface="Gill Sans MT" pitchFamily="34" charset="0"/>
                          <a:cs typeface="Arial" pitchFamily="34" charset="0"/>
                        </a:rPr>
                        <a:t>2004-2007</a:t>
                      </a: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knowledge-based</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composition</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of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grid</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workflow</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applications</a:t>
                      </a:r>
                      <a:endParaRPr kumimoji="0" lang="pl-PL" sz="1600" b="0" i="0" u="none" strike="noStrike" cap="none" normalizeH="0" baseline="0" dirty="0" smtClean="0">
                        <a:ln>
                          <a:noFill/>
                        </a:ln>
                        <a:solidFill>
                          <a:srgbClr val="000000"/>
                        </a:solidFill>
                        <a:effectLst/>
                        <a:latin typeface="Gill Sans MT" pitchFamily="34" charset="0"/>
                        <a:cs typeface="Arial" pitchFamily="34" charset="0"/>
                      </a:endParaRP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r>
              <a:tr h="3403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smtClean="0">
                          <a:ln>
                            <a:noFill/>
                          </a:ln>
                          <a:solidFill>
                            <a:srgbClr val="000000"/>
                          </a:solidFill>
                          <a:effectLst/>
                          <a:latin typeface="Gill Sans MT" pitchFamily="34" charset="0"/>
                          <a:cs typeface="Arial" pitchFamily="34" charset="0"/>
                        </a:rPr>
                        <a:t>CoreGRID</a:t>
                      </a: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smtClean="0">
                          <a:ln>
                            <a:noFill/>
                          </a:ln>
                          <a:solidFill>
                            <a:srgbClr val="000000"/>
                          </a:solidFill>
                          <a:effectLst/>
                          <a:latin typeface="Gill Sans MT" pitchFamily="34" charset="0"/>
                          <a:cs typeface="Arial" pitchFamily="34" charset="0"/>
                        </a:rPr>
                        <a:t>2004-2008</a:t>
                      </a: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smtClean="0">
                          <a:ln>
                            <a:noFill/>
                          </a:ln>
                          <a:solidFill>
                            <a:srgbClr val="000000"/>
                          </a:solidFill>
                          <a:effectLst/>
                          <a:latin typeface="Gill Sans MT" pitchFamily="34" charset="0"/>
                          <a:cs typeface="Arial" pitchFamily="34" charset="0"/>
                        </a:rPr>
                        <a:t>problem solving environments, programming models</a:t>
                      </a: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r>
              <a:tr h="33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smtClean="0">
                          <a:ln>
                            <a:noFill/>
                          </a:ln>
                          <a:solidFill>
                            <a:srgbClr val="000000"/>
                          </a:solidFill>
                          <a:effectLst/>
                          <a:latin typeface="Gill Sans MT" pitchFamily="34" charset="0"/>
                          <a:cs typeface="Arial" pitchFamily="34" charset="0"/>
                        </a:rPr>
                        <a:t>GREDIA</a:t>
                      </a: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smtClean="0">
                          <a:ln>
                            <a:noFill/>
                          </a:ln>
                          <a:solidFill>
                            <a:srgbClr val="000000"/>
                          </a:solidFill>
                          <a:effectLst/>
                          <a:latin typeface="Gill Sans MT" pitchFamily="34" charset="0"/>
                          <a:cs typeface="Arial" pitchFamily="34" charset="0"/>
                        </a:rPr>
                        <a:t>2006-2009</a:t>
                      </a: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grid</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platform for media and banking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applications</a:t>
                      </a:r>
                      <a:endParaRPr kumimoji="0" lang="pl-PL" sz="1600" b="0" i="0" u="none" strike="noStrike" cap="none" normalizeH="0" baseline="0" dirty="0" smtClean="0">
                        <a:ln>
                          <a:noFill/>
                        </a:ln>
                        <a:solidFill>
                          <a:srgbClr val="000000"/>
                        </a:solidFill>
                        <a:effectLst/>
                        <a:latin typeface="Gill Sans MT" pitchFamily="34" charset="0"/>
                        <a:cs typeface="Arial" pitchFamily="34" charset="0"/>
                      </a:endParaRP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r>
              <a:tr h="3403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smtClean="0">
                          <a:ln>
                            <a:noFill/>
                          </a:ln>
                          <a:solidFill>
                            <a:srgbClr val="000000"/>
                          </a:solidFill>
                          <a:effectLst/>
                          <a:latin typeface="Gill Sans MT" pitchFamily="34" charset="0"/>
                          <a:cs typeface="Arial" pitchFamily="34" charset="0"/>
                        </a:rPr>
                        <a:t>ViroLab</a:t>
                      </a: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smtClean="0">
                          <a:ln>
                            <a:noFill/>
                          </a:ln>
                          <a:solidFill>
                            <a:srgbClr val="000000"/>
                          </a:solidFill>
                          <a:effectLst/>
                          <a:latin typeface="Gill Sans MT" pitchFamily="34" charset="0"/>
                          <a:cs typeface="Arial" pitchFamily="34" charset="0"/>
                        </a:rPr>
                        <a:t>2006-2009</a:t>
                      </a: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smtClean="0">
                          <a:ln>
                            <a:noFill/>
                          </a:ln>
                          <a:solidFill>
                            <a:srgbClr val="000000"/>
                          </a:solidFill>
                          <a:effectLst/>
                          <a:latin typeface="Gill Sans MT" pitchFamily="34" charset="0"/>
                          <a:cs typeface="Arial" pitchFamily="34" charset="0"/>
                        </a:rPr>
                        <a:t>GridSpace virtual laboratory</a:t>
                      </a: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r>
              <a:tr h="3403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PL-Grid</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a:t>
                      </a: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dirty="0" smtClean="0">
                          <a:ln>
                            <a:noFill/>
                          </a:ln>
                          <a:solidFill>
                            <a:srgbClr val="000000"/>
                          </a:solidFill>
                          <a:effectLst/>
                          <a:latin typeface="Gill Sans MT" pitchFamily="34" charset="0"/>
                          <a:cs typeface="Arial" pitchFamily="34" charset="0"/>
                        </a:rPr>
                        <a:t>2009-2015</a:t>
                      </a: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smtClean="0">
                          <a:ln>
                            <a:noFill/>
                          </a:ln>
                          <a:solidFill>
                            <a:srgbClr val="000000"/>
                          </a:solidFill>
                          <a:effectLst/>
                          <a:latin typeface="Gill Sans MT" pitchFamily="34" charset="0"/>
                          <a:cs typeface="Arial" pitchFamily="34" charset="0"/>
                        </a:rPr>
                        <a:t>advanced virtual laboratory</a:t>
                      </a: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r>
              <a:tr h="33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smtClean="0">
                          <a:ln>
                            <a:noFill/>
                          </a:ln>
                          <a:solidFill>
                            <a:srgbClr val="000000"/>
                          </a:solidFill>
                          <a:effectLst/>
                          <a:latin typeface="Gill Sans MT" pitchFamily="34" charset="0"/>
                          <a:cs typeface="Arial" pitchFamily="34" charset="0"/>
                        </a:rPr>
                        <a:t>gSLM</a:t>
                      </a: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smtClean="0">
                          <a:ln>
                            <a:noFill/>
                          </a:ln>
                          <a:solidFill>
                            <a:srgbClr val="000000"/>
                          </a:solidFill>
                          <a:effectLst/>
                          <a:latin typeface="Gill Sans MT" pitchFamily="34" charset="0"/>
                          <a:cs typeface="Arial" pitchFamily="34" charset="0"/>
                        </a:rPr>
                        <a:t>2010-2012</a:t>
                      </a: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dirty="0" smtClean="0">
                          <a:ln>
                            <a:noFill/>
                          </a:ln>
                          <a:solidFill>
                            <a:srgbClr val="000000"/>
                          </a:solidFill>
                          <a:effectLst/>
                          <a:latin typeface="Gill Sans MT" pitchFamily="34" charset="0"/>
                          <a:cs typeface="Arial" pitchFamily="34" charset="0"/>
                        </a:rPr>
                        <a:t>service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level</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management for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grid</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and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clouds</a:t>
                      </a:r>
                      <a:endParaRPr kumimoji="0" lang="pl-PL" sz="1600" b="0" i="0" u="none" strike="noStrike" cap="none" normalizeH="0" baseline="0" dirty="0" smtClean="0">
                        <a:ln>
                          <a:noFill/>
                        </a:ln>
                        <a:solidFill>
                          <a:srgbClr val="000000"/>
                        </a:solidFill>
                        <a:effectLst/>
                        <a:latin typeface="Gill Sans MT" pitchFamily="34" charset="0"/>
                        <a:cs typeface="Arial" pitchFamily="34" charset="0"/>
                      </a:endParaRP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r>
              <a:tr h="3403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smtClean="0">
                          <a:ln>
                            <a:noFill/>
                          </a:ln>
                          <a:solidFill>
                            <a:srgbClr val="000000"/>
                          </a:solidFill>
                          <a:effectLst/>
                          <a:latin typeface="Gill Sans MT" pitchFamily="34" charset="0"/>
                          <a:cs typeface="Arial" pitchFamily="34" charset="0"/>
                        </a:rPr>
                        <a:t>UrbanFlood</a:t>
                      </a: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smtClean="0">
                          <a:ln>
                            <a:noFill/>
                          </a:ln>
                          <a:solidFill>
                            <a:srgbClr val="000000"/>
                          </a:solidFill>
                          <a:effectLst/>
                          <a:latin typeface="Gill Sans MT" pitchFamily="34" charset="0"/>
                          <a:cs typeface="Arial" pitchFamily="34" charset="0"/>
                        </a:rPr>
                        <a:t>2009-2012</a:t>
                      </a: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Common</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Information</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Space</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for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Early</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Warning</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Systems</a:t>
                      </a: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r>
              <a:tr h="107838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dirty="0" smtClean="0">
                          <a:ln>
                            <a:noFill/>
                          </a:ln>
                          <a:solidFill>
                            <a:srgbClr val="000000"/>
                          </a:solidFill>
                          <a:effectLst/>
                          <a:latin typeface="Gill Sans MT" pitchFamily="34" charset="0"/>
                          <a:cs typeface="Arial" pitchFamily="34" charset="0"/>
                        </a:rPr>
                        <a:t>MAPPER</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pl-PL" sz="1600" b="0" i="0" u="none" strike="noStrike" cap="none" normalizeH="0" baseline="0" dirty="0" smtClean="0">
                        <a:ln>
                          <a:noFill/>
                        </a:ln>
                        <a:solidFill>
                          <a:srgbClr val="000000"/>
                        </a:solidFill>
                        <a:effectLst/>
                        <a:latin typeface="Gill Sans MT"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VPH-Share</a:t>
                      </a:r>
                      <a:endParaRPr kumimoji="0" lang="pl-PL" sz="1600" b="0" i="0" u="none" strike="noStrike" cap="none" normalizeH="0" baseline="0" dirty="0" smtClean="0">
                        <a:ln>
                          <a:noFill/>
                        </a:ln>
                        <a:solidFill>
                          <a:srgbClr val="000000"/>
                        </a:solidFill>
                        <a:effectLst/>
                        <a:latin typeface="Gill Sans MT"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pl-PL" sz="1600" b="0" i="0" u="none" strike="noStrike" cap="none" normalizeH="0" baseline="0" dirty="0" smtClean="0">
                        <a:ln>
                          <a:noFill/>
                        </a:ln>
                        <a:solidFill>
                          <a:srgbClr val="000000"/>
                        </a:solidFill>
                        <a:effectLst/>
                        <a:latin typeface="Gill Sans MT"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dirty="0" smtClean="0">
                          <a:ln>
                            <a:noFill/>
                          </a:ln>
                          <a:solidFill>
                            <a:srgbClr val="000000"/>
                          </a:solidFill>
                          <a:effectLst/>
                          <a:latin typeface="Gill Sans MT" pitchFamily="34" charset="0"/>
                          <a:cs typeface="Arial" pitchFamily="34" charset="0"/>
                        </a:rPr>
                        <a:t>Collage</a:t>
                      </a: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dirty="0" smtClean="0">
                          <a:ln>
                            <a:noFill/>
                          </a:ln>
                          <a:solidFill>
                            <a:srgbClr val="000000"/>
                          </a:solidFill>
                          <a:effectLst/>
                          <a:latin typeface="Gill Sans MT" pitchFamily="34" charset="0"/>
                          <a:cs typeface="Arial" pitchFamily="34" charset="0"/>
                        </a:rPr>
                        <a:t>2010-2013</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pl-PL" sz="1600" b="0" i="0" u="none" strike="noStrike" cap="none" normalizeH="0" baseline="0" dirty="0" smtClean="0">
                        <a:ln>
                          <a:noFill/>
                        </a:ln>
                        <a:solidFill>
                          <a:srgbClr val="000000"/>
                        </a:solidFill>
                        <a:effectLst/>
                        <a:latin typeface="Gill Sans MT"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dirty="0" smtClean="0">
                          <a:ln>
                            <a:noFill/>
                          </a:ln>
                          <a:solidFill>
                            <a:srgbClr val="000000"/>
                          </a:solidFill>
                          <a:effectLst/>
                          <a:latin typeface="Gill Sans MT" pitchFamily="34" charset="0"/>
                          <a:cs typeface="Arial" pitchFamily="34" charset="0"/>
                        </a:rPr>
                        <a:t>2011-2015</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pl-PL" sz="1600" b="0" i="0" u="none" strike="noStrike" cap="none" normalizeH="0" baseline="0" dirty="0" smtClean="0">
                        <a:ln>
                          <a:noFill/>
                        </a:ln>
                        <a:solidFill>
                          <a:srgbClr val="000000"/>
                        </a:solidFill>
                        <a:effectLst/>
                        <a:latin typeface="Gill Sans MT"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dirty="0" smtClean="0">
                          <a:ln>
                            <a:noFill/>
                          </a:ln>
                          <a:solidFill>
                            <a:srgbClr val="000000"/>
                          </a:solidFill>
                          <a:effectLst/>
                          <a:latin typeface="Gill Sans MT" pitchFamily="34" charset="0"/>
                          <a:cs typeface="Arial" pitchFamily="34" charset="0"/>
                        </a:rPr>
                        <a:t>2011-?</a:t>
                      </a: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computational</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strategies</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software and services for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distributed</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multiscale</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simulations</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Federating</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cloud</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resources  for development and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execution</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of VPH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computationally</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and data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intensive</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applications</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Executable</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Papers</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1st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award</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of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Elsevier</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Competition</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a:t>
                      </a:r>
                      <a:r>
                        <a:rPr kumimoji="0" lang="pl-PL" sz="1600" b="0" i="0" u="none" strike="noStrike" cap="none" normalizeH="0" baseline="0" dirty="0" err="1" smtClean="0">
                          <a:ln>
                            <a:noFill/>
                          </a:ln>
                          <a:solidFill>
                            <a:srgbClr val="000000"/>
                          </a:solidFill>
                          <a:effectLst/>
                          <a:latin typeface="Gill Sans MT" pitchFamily="34" charset="0"/>
                          <a:cs typeface="Arial" pitchFamily="34" charset="0"/>
                        </a:rPr>
                        <a:t>at</a:t>
                      </a:r>
                      <a:r>
                        <a:rPr kumimoji="0" lang="pl-PL" sz="1600" b="0" i="0" u="none" strike="noStrike" cap="none" normalizeH="0" baseline="0" dirty="0" smtClean="0">
                          <a:ln>
                            <a:noFill/>
                          </a:ln>
                          <a:solidFill>
                            <a:srgbClr val="000000"/>
                          </a:solidFill>
                          <a:effectLst/>
                          <a:latin typeface="Gill Sans MT" pitchFamily="34" charset="0"/>
                          <a:cs typeface="Arial" pitchFamily="34" charset="0"/>
                        </a:rPr>
                        <a:t> ICCS2011 </a:t>
                      </a:r>
                    </a:p>
                  </a:txBody>
                  <a:tcPr marL="82944" marR="82944" marT="41476" marB="4147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r>
            </a:tbl>
          </a:graphicData>
        </a:graphic>
      </p:graphicFrame>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1"/>
          <p:cNvSpPr txBox="1">
            <a:spLocks noChangeArrowheads="1"/>
          </p:cNvSpPr>
          <p:nvPr/>
        </p:nvSpPr>
        <p:spPr bwMode="auto">
          <a:xfrm>
            <a:off x="0" y="3284538"/>
            <a:ext cx="7019925" cy="719137"/>
          </a:xfrm>
          <a:prstGeom prst="rect">
            <a:avLst/>
          </a:prstGeom>
          <a:noFill/>
          <a:ln w="9525">
            <a:noFill/>
            <a:round/>
            <a:headEnd/>
            <a:tailEnd/>
          </a:ln>
        </p:spPr>
        <p:txBody>
          <a:bodyPr anchor="ctr"/>
          <a:lstStyle/>
          <a:p>
            <a:pPr algn="ctr">
              <a:lnSpc>
                <a:spcPct val="100000"/>
              </a:lnSpc>
              <a:tabLst>
                <a:tab pos="723900" algn="l"/>
                <a:tab pos="1447800" algn="l"/>
                <a:tab pos="2171700" algn="l"/>
                <a:tab pos="2895600" algn="l"/>
                <a:tab pos="3619500" algn="l"/>
                <a:tab pos="4343400" algn="l"/>
                <a:tab pos="5067300" algn="l"/>
                <a:tab pos="5791200" algn="l"/>
                <a:tab pos="6515100" algn="l"/>
              </a:tabLst>
            </a:pPr>
            <a:r>
              <a:rPr lang="en-US" sz="3200">
                <a:solidFill>
                  <a:srgbClr val="000000"/>
                </a:solidFill>
              </a:rPr>
              <a:t>More about MAPPER</a:t>
            </a:r>
          </a:p>
        </p:txBody>
      </p:sp>
      <p:sp>
        <p:nvSpPr>
          <p:cNvPr id="53251" name="Text Box 2"/>
          <p:cNvSpPr txBox="1">
            <a:spLocks noChangeArrowheads="1"/>
          </p:cNvSpPr>
          <p:nvPr/>
        </p:nvSpPr>
        <p:spPr bwMode="auto">
          <a:xfrm>
            <a:off x="2965450" y="4267200"/>
            <a:ext cx="6178550" cy="1884363"/>
          </a:xfrm>
          <a:prstGeom prst="rect">
            <a:avLst/>
          </a:prstGeom>
          <a:solidFill>
            <a:srgbClr val="FF6600"/>
          </a:solidFill>
          <a:ln w="9525">
            <a:noFill/>
            <a:round/>
            <a:headEnd/>
            <a:tailEnd/>
          </a:ln>
        </p:spPr>
        <p:txBody>
          <a:bodyPr anchor="ctr"/>
          <a:lstStyle/>
          <a:p>
            <a:pPr algn="ctr"/>
            <a:endParaRPr lang="en-US" sz="2000"/>
          </a:p>
          <a:p>
            <a:pPr algn="ctr"/>
            <a:r>
              <a:rPr lang="en-US" sz="3200"/>
              <a:t>http://www.mapper-project.eu/ </a:t>
            </a:r>
          </a:p>
          <a:p>
            <a:pPr algn="ctr"/>
            <a:endParaRPr lang="en-US" sz="3200"/>
          </a:p>
          <a:p>
            <a:pPr algn="ctr"/>
            <a:r>
              <a:rPr lang="pl-PL" sz="3200"/>
              <a:t>http://dice.cyfronet.pl/</a:t>
            </a:r>
          </a:p>
          <a:p>
            <a:endParaRPr lang="pl-PL" sz="2000"/>
          </a:p>
          <a:p>
            <a:pPr marL="457200" lvl="1" indent="0"/>
            <a:endParaRPr lang="pl-PL" sz="200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ytuł 1"/>
          <p:cNvSpPr>
            <a:spLocks noGrp="1"/>
          </p:cNvSpPr>
          <p:nvPr>
            <p:ph type="title"/>
          </p:nvPr>
        </p:nvSpPr>
        <p:spPr/>
        <p:txBody>
          <a:bodyPr/>
          <a:lstStyle/>
          <a:p>
            <a:pPr eaLnBrk="1" hangingPunct="1"/>
            <a:r>
              <a:rPr lang="pl-PL" sz="3200" dirty="0" smtClean="0"/>
              <a:t>And </a:t>
            </a:r>
            <a:r>
              <a:rPr lang="pl-PL" sz="3200" dirty="0" err="1" smtClean="0"/>
              <a:t>more</a:t>
            </a:r>
            <a:r>
              <a:rPr lang="pl-PL" sz="3200" dirty="0" smtClean="0"/>
              <a:t> </a:t>
            </a:r>
            <a:r>
              <a:rPr lang="pl-PL" sz="3200" dirty="0" err="1" smtClean="0"/>
              <a:t>at</a:t>
            </a:r>
            <a:r>
              <a:rPr lang="pl-PL" sz="3200" dirty="0" smtClean="0"/>
              <a:t> …</a:t>
            </a:r>
          </a:p>
        </p:txBody>
      </p:sp>
      <p:sp>
        <p:nvSpPr>
          <p:cNvPr id="40963" name="Symbol zastępczy zawartości 2"/>
          <p:cNvSpPr>
            <a:spLocks noGrp="1"/>
          </p:cNvSpPr>
          <p:nvPr>
            <p:ph idx="1"/>
          </p:nvPr>
        </p:nvSpPr>
        <p:spPr>
          <a:xfrm>
            <a:off x="0" y="1468314"/>
            <a:ext cx="6594231" cy="4255478"/>
          </a:xfrm>
        </p:spPr>
        <p:txBody>
          <a:bodyPr/>
          <a:lstStyle/>
          <a:p>
            <a:pPr marL="989013" lvl="1" indent="-531813">
              <a:lnSpc>
                <a:spcPct val="110000"/>
              </a:lnSpc>
              <a:buFont typeface="Arial" pitchFamily="34" charset="0"/>
              <a:buNone/>
            </a:pPr>
            <a:endParaRPr lang="pl-PL" sz="2400" dirty="0" smtClean="0"/>
          </a:p>
          <a:p>
            <a:pPr marL="989013" lvl="1" indent="-531813" algn="ctr">
              <a:lnSpc>
                <a:spcPct val="110000"/>
              </a:lnSpc>
              <a:buFont typeface="Arial" pitchFamily="34" charset="0"/>
              <a:buNone/>
            </a:pPr>
            <a:r>
              <a:rPr lang="en-US" sz="2400" dirty="0" smtClean="0"/>
              <a:t> </a:t>
            </a:r>
            <a:r>
              <a:rPr lang="en-US" sz="2800" dirty="0" err="1" smtClean="0">
                <a:solidFill>
                  <a:srgbClr val="FF0000"/>
                </a:solidFill>
              </a:rPr>
              <a:t>dice.cyfronet.p</a:t>
            </a:r>
            <a:r>
              <a:rPr lang="pl-PL" sz="2800" dirty="0" smtClean="0">
                <a:solidFill>
                  <a:srgbClr val="FF0000"/>
                </a:solidFill>
              </a:rPr>
              <a:t>l</a:t>
            </a:r>
            <a:endParaRPr lang="nl-NL" sz="2800" dirty="0" smtClean="0">
              <a:solidFill>
                <a:srgbClr val="FF0000"/>
              </a:solidFill>
            </a:endParaRPr>
          </a:p>
          <a:p>
            <a:pPr marL="989013" lvl="1" indent="-531813" algn="ctr">
              <a:lnSpc>
                <a:spcPct val="110000"/>
              </a:lnSpc>
              <a:buFont typeface="Arial" pitchFamily="34" charset="0"/>
              <a:buNone/>
            </a:pPr>
            <a:r>
              <a:rPr lang="nl-NL" sz="2800" dirty="0" smtClean="0">
                <a:solidFill>
                  <a:srgbClr val="FF3300"/>
                </a:solidFill>
              </a:rPr>
              <a:t>www.science.uva.nl/~</a:t>
            </a:r>
            <a:r>
              <a:rPr lang="nl-NL" sz="2800" dirty="0" smtClean="0">
                <a:solidFill>
                  <a:srgbClr val="FF3300"/>
                </a:solidFill>
              </a:rPr>
              <a:t>gvlam/wsvlam</a:t>
            </a:r>
            <a:endParaRPr lang="pl-PL" sz="2800" dirty="0" smtClean="0">
              <a:solidFill>
                <a:srgbClr val="FF3300"/>
              </a:solidFill>
            </a:endParaRPr>
          </a:p>
          <a:p>
            <a:pPr marL="989013" lvl="1" indent="-531813" algn="ctr">
              <a:lnSpc>
                <a:spcPct val="110000"/>
              </a:lnSpc>
              <a:buFont typeface="Arial" pitchFamily="34" charset="0"/>
              <a:buNone/>
            </a:pPr>
            <a:r>
              <a:rPr lang="pl-PL" sz="2800" dirty="0" smtClean="0">
                <a:solidFill>
                  <a:srgbClr val="FF3300"/>
                </a:solidFill>
              </a:rPr>
              <a:t>   </a:t>
            </a:r>
          </a:p>
          <a:p>
            <a:pPr marL="989013" lvl="1" indent="-531813" algn="ctr">
              <a:lnSpc>
                <a:spcPct val="110000"/>
              </a:lnSpc>
              <a:buFont typeface="Arial" pitchFamily="34" charset="0"/>
              <a:buNone/>
            </a:pPr>
            <a:r>
              <a:rPr lang="pl-PL" sz="2800" dirty="0" err="1" smtClean="0">
                <a:solidFill>
                  <a:srgbClr val="FF3300"/>
                </a:solidFill>
              </a:rPr>
              <a:t>www.plgrid.pl</a:t>
            </a:r>
            <a:endParaRPr lang="pl-PL" sz="2800" dirty="0" smtClean="0">
              <a:solidFill>
                <a:srgbClr val="FF3300"/>
              </a:solidFill>
            </a:endParaRPr>
          </a:p>
          <a:p>
            <a:pPr marL="989013" lvl="1" indent="-531813" algn="ctr">
              <a:lnSpc>
                <a:spcPct val="110000"/>
              </a:lnSpc>
              <a:buFont typeface="Arial" pitchFamily="34" charset="0"/>
              <a:buNone/>
            </a:pPr>
            <a:endParaRPr lang="pl-PL" sz="2800" dirty="0" smtClean="0">
              <a:solidFill>
                <a:srgbClr val="FF3300"/>
              </a:solidFill>
            </a:endParaRPr>
          </a:p>
          <a:p>
            <a:pPr marL="989013" lvl="1" indent="-531813" algn="ctr">
              <a:lnSpc>
                <a:spcPct val="110000"/>
              </a:lnSpc>
              <a:buFont typeface="Arial" pitchFamily="34" charset="0"/>
              <a:buNone/>
            </a:pPr>
            <a:r>
              <a:rPr lang="pl-PL" sz="2800" dirty="0" smtClean="0">
                <a:solidFill>
                  <a:srgbClr val="FF3300"/>
                </a:solidFill>
              </a:rPr>
              <a:t> </a:t>
            </a:r>
            <a:r>
              <a:rPr lang="pl-PL" sz="2800" dirty="0" err="1" smtClean="0">
                <a:solidFill>
                  <a:srgbClr val="FF3300"/>
                </a:solidFill>
              </a:rPr>
              <a:t>www.cyfronet.pl</a:t>
            </a:r>
            <a:r>
              <a:rPr lang="pl-PL" sz="2800" dirty="0" smtClean="0">
                <a:solidFill>
                  <a:srgbClr val="FF3300"/>
                </a:solidFill>
              </a:rPr>
              <a:t>/cgw12</a:t>
            </a:r>
            <a:endParaRPr lang="pl-PL" sz="2800" dirty="0" smtClean="0">
              <a:solidFill>
                <a:srgbClr val="FF3300"/>
              </a:solidFill>
            </a:endParaRPr>
          </a:p>
          <a:p>
            <a:pPr marL="989013" lvl="1" indent="-531813" algn="ctr">
              <a:lnSpc>
                <a:spcPct val="110000"/>
              </a:lnSpc>
              <a:buFont typeface="Arial" pitchFamily="34" charset="0"/>
              <a:buNone/>
            </a:pPr>
            <a:endParaRPr lang="pl-PL" sz="2800" dirty="0" smtClean="0">
              <a:solidFill>
                <a:srgbClr val="FF0000"/>
              </a:solidFill>
            </a:endParaRPr>
          </a:p>
          <a:p>
            <a:pPr marL="989013" lvl="1" indent="-531813" algn="ctr">
              <a:lnSpc>
                <a:spcPct val="110000"/>
              </a:lnSpc>
              <a:buFont typeface="Arial" pitchFamily="34" charset="0"/>
              <a:buNone/>
            </a:pPr>
            <a:endParaRPr lang="en-US" sz="3200" dirty="0" smtClean="0">
              <a:solidFill>
                <a:srgbClr val="FF0000"/>
              </a:solidFill>
            </a:endParaRPr>
          </a:p>
        </p:txBody>
      </p:sp>
      <p:pic>
        <p:nvPicPr>
          <p:cNvPr id="40964" name="Picture 1"/>
          <p:cNvPicPr>
            <a:picLocks noChangeAspect="1"/>
          </p:cNvPicPr>
          <p:nvPr/>
        </p:nvPicPr>
        <p:blipFill>
          <a:blip r:embed="rId2" cstate="print"/>
          <a:srcRect/>
          <a:stretch>
            <a:fillRect/>
          </a:stretch>
        </p:blipFill>
        <p:spPr bwMode="auto">
          <a:xfrm>
            <a:off x="6646985" y="1710837"/>
            <a:ext cx="2497015"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idx="4294967295"/>
          </p:nvPr>
        </p:nvSpPr>
        <p:spPr>
          <a:xfrm>
            <a:off x="642938" y="0"/>
            <a:ext cx="6192837" cy="1182688"/>
          </a:xfrm>
        </p:spPr>
        <p:txBody>
          <a:bodyPr/>
          <a:lstStyle/>
          <a:p>
            <a:pPr eaLnBrk="1" hangingPunct="1">
              <a:lnSpc>
                <a:spcPct val="100000"/>
              </a:lnSpc>
              <a:tabLst>
                <a:tab pos="723900" algn="l"/>
                <a:tab pos="1447800" algn="l"/>
                <a:tab pos="2171700" algn="l"/>
                <a:tab pos="2895600" algn="l"/>
                <a:tab pos="3619500" algn="l"/>
                <a:tab pos="4343400" algn="l"/>
                <a:tab pos="5067300" algn="l"/>
                <a:tab pos="5791200" algn="l"/>
              </a:tabLst>
            </a:pPr>
            <a:r>
              <a:rPr lang="de-DE" sz="3600" dirty="0" smtClean="0">
                <a:latin typeface="Arial" pitchFamily="34" charset="0"/>
              </a:rPr>
              <a:t>Plan</a:t>
            </a:r>
          </a:p>
        </p:txBody>
      </p:sp>
      <p:sp>
        <p:nvSpPr>
          <p:cNvPr id="15363" name="Text Box 2"/>
          <p:cNvSpPr txBox="1">
            <a:spLocks noChangeArrowheads="1"/>
          </p:cNvSpPr>
          <p:nvPr/>
        </p:nvSpPr>
        <p:spPr bwMode="auto">
          <a:xfrm>
            <a:off x="457200" y="1138844"/>
            <a:ext cx="8395856" cy="5037397"/>
          </a:xfrm>
          <a:prstGeom prst="rect">
            <a:avLst/>
          </a:prstGeom>
          <a:noFill/>
          <a:ln w="9525">
            <a:noFill/>
            <a:round/>
            <a:headEnd/>
            <a:tailEnd/>
          </a:ln>
        </p:spPr>
        <p:txBody>
          <a:bodyPr/>
          <a:lstStyle/>
          <a:p>
            <a:pPr marL="287338" indent="-287338" hangingPunct="1">
              <a:lnSpc>
                <a:spcPct val="100000"/>
              </a:lnSpc>
              <a:buClr>
                <a:schemeClr val="tx1"/>
              </a:buClr>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3200" dirty="0" smtClean="0">
                <a:solidFill>
                  <a:srgbClr val="000000"/>
                </a:solidFill>
                <a:latin typeface="Calibri" pitchFamily="34" charset="0"/>
              </a:rPr>
              <a:t>Motivation</a:t>
            </a:r>
            <a:r>
              <a:rPr lang="pl-PL" sz="3200" dirty="0" smtClean="0">
                <a:solidFill>
                  <a:srgbClr val="000000"/>
                </a:solidFill>
                <a:latin typeface="Calibri" pitchFamily="34" charset="0"/>
              </a:rPr>
              <a:t>: </a:t>
            </a:r>
            <a:r>
              <a:rPr lang="en-US" sz="3200" dirty="0" err="1" smtClean="0">
                <a:solidFill>
                  <a:srgbClr val="000000"/>
                </a:solidFill>
                <a:latin typeface="Calibri" pitchFamily="34" charset="0"/>
              </a:rPr>
              <a:t>multiscale</a:t>
            </a:r>
            <a:r>
              <a:rPr lang="en-US" sz="3200" dirty="0" smtClean="0">
                <a:solidFill>
                  <a:srgbClr val="000000"/>
                </a:solidFill>
                <a:latin typeface="Calibri" pitchFamily="34" charset="0"/>
              </a:rPr>
              <a:t> </a:t>
            </a:r>
            <a:r>
              <a:rPr lang="en-US" sz="3200" dirty="0">
                <a:solidFill>
                  <a:srgbClr val="000000"/>
                </a:solidFill>
                <a:latin typeface="Calibri" pitchFamily="34" charset="0"/>
              </a:rPr>
              <a:t>applications</a:t>
            </a:r>
            <a:endParaRPr lang="pl-PL" sz="3200" dirty="0">
              <a:solidFill>
                <a:srgbClr val="000000"/>
              </a:solidFill>
              <a:latin typeface="Calibri" pitchFamily="34" charset="0"/>
            </a:endParaRPr>
          </a:p>
          <a:p>
            <a:pPr marL="287338" indent="-287338" hangingPunct="1">
              <a:lnSpc>
                <a:spcPct val="100000"/>
              </a:lnSpc>
              <a:buClr>
                <a:schemeClr val="tx1"/>
              </a:buClr>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3200" dirty="0" err="1">
                <a:solidFill>
                  <a:srgbClr val="000000"/>
                </a:solidFill>
                <a:latin typeface="Calibri" pitchFamily="34" charset="0"/>
              </a:rPr>
              <a:t>Multiscale</a:t>
            </a:r>
            <a:r>
              <a:rPr lang="en-US" sz="3200" dirty="0">
                <a:solidFill>
                  <a:srgbClr val="000000"/>
                </a:solidFill>
                <a:latin typeface="Calibri" pitchFamily="34" charset="0"/>
              </a:rPr>
              <a:t> modeling</a:t>
            </a:r>
          </a:p>
          <a:p>
            <a:pPr marL="287338" indent="-287338" hangingPunct="1">
              <a:lnSpc>
                <a:spcPct val="100000"/>
              </a:lnSpc>
              <a:buClr>
                <a:schemeClr val="tx1"/>
              </a:buClr>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3200" dirty="0">
                <a:solidFill>
                  <a:srgbClr val="000000"/>
                </a:solidFill>
                <a:latin typeface="Calibri" pitchFamily="34" charset="0"/>
              </a:rPr>
              <a:t>Objectives of the MAPPER project</a:t>
            </a:r>
          </a:p>
          <a:p>
            <a:pPr marL="287338" indent="-287338" hangingPunct="1">
              <a:lnSpc>
                <a:spcPct val="100000"/>
              </a:lnSpc>
              <a:buClr>
                <a:schemeClr val="tx1"/>
              </a:buClr>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3200" dirty="0">
                <a:solidFill>
                  <a:srgbClr val="000000"/>
                </a:solidFill>
                <a:latin typeface="Calibri" pitchFamily="34" charset="0"/>
              </a:rPr>
              <a:t>Programming and </a:t>
            </a:r>
            <a:r>
              <a:rPr lang="pl-PL" sz="3200" dirty="0" smtClean="0">
                <a:solidFill>
                  <a:srgbClr val="000000"/>
                </a:solidFill>
                <a:latin typeface="Calibri" pitchFamily="34" charset="0"/>
              </a:rPr>
              <a:t>e</a:t>
            </a:r>
            <a:r>
              <a:rPr lang="en-US" sz="3200" dirty="0" err="1" smtClean="0">
                <a:solidFill>
                  <a:srgbClr val="000000"/>
                </a:solidFill>
                <a:latin typeface="Calibri" pitchFamily="34" charset="0"/>
              </a:rPr>
              <a:t>xecution</a:t>
            </a:r>
            <a:r>
              <a:rPr lang="en-US" sz="3200" dirty="0" smtClean="0">
                <a:solidFill>
                  <a:srgbClr val="000000"/>
                </a:solidFill>
                <a:latin typeface="Calibri" pitchFamily="34" charset="0"/>
              </a:rPr>
              <a:t> </a:t>
            </a:r>
            <a:r>
              <a:rPr lang="pl-PL" sz="3200" dirty="0" smtClean="0">
                <a:solidFill>
                  <a:srgbClr val="000000"/>
                </a:solidFill>
                <a:latin typeface="Calibri" pitchFamily="34" charset="0"/>
              </a:rPr>
              <a:t>t</a:t>
            </a:r>
            <a:r>
              <a:rPr lang="en-US" sz="3200" dirty="0" err="1" smtClean="0">
                <a:solidFill>
                  <a:srgbClr val="000000"/>
                </a:solidFill>
                <a:latin typeface="Calibri" pitchFamily="34" charset="0"/>
              </a:rPr>
              <a:t>ools</a:t>
            </a:r>
            <a:endParaRPr lang="en-US" sz="3200" dirty="0">
              <a:solidFill>
                <a:srgbClr val="000000"/>
              </a:solidFill>
              <a:latin typeface="Calibri" pitchFamily="34" charset="0"/>
            </a:endParaRPr>
          </a:p>
          <a:p>
            <a:pPr marL="287338" indent="-287338" hangingPunct="1">
              <a:lnSpc>
                <a:spcPct val="100000"/>
              </a:lnSpc>
              <a:buClr>
                <a:schemeClr val="tx1"/>
              </a:buClr>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3200" dirty="0" smtClean="0">
                <a:solidFill>
                  <a:srgbClr val="000000"/>
                </a:solidFill>
                <a:latin typeface="Calibri" pitchFamily="34" charset="0"/>
              </a:rPr>
              <a:t>Infrastructure for </a:t>
            </a:r>
            <a:r>
              <a:rPr lang="en-US" sz="3200" dirty="0" err="1" smtClean="0">
                <a:solidFill>
                  <a:srgbClr val="000000"/>
                </a:solidFill>
                <a:latin typeface="Calibri" pitchFamily="34" charset="0"/>
              </a:rPr>
              <a:t>multiscale</a:t>
            </a:r>
            <a:r>
              <a:rPr lang="en-US" sz="3200" dirty="0" smtClean="0">
                <a:solidFill>
                  <a:srgbClr val="000000"/>
                </a:solidFill>
                <a:latin typeface="Calibri" pitchFamily="34" charset="0"/>
              </a:rPr>
              <a:t> simulations</a:t>
            </a:r>
            <a:endParaRPr lang="pl-PL" sz="3200" dirty="0" smtClean="0">
              <a:solidFill>
                <a:srgbClr val="000000"/>
              </a:solidFill>
              <a:latin typeface="Calibri" pitchFamily="34" charset="0"/>
            </a:endParaRPr>
          </a:p>
          <a:p>
            <a:pPr marL="287338" indent="-287338" hangingPunct="1">
              <a:lnSpc>
                <a:spcPct val="100000"/>
              </a:lnSpc>
              <a:buClrTx/>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3200" dirty="0" smtClean="0">
                <a:solidFill>
                  <a:srgbClr val="000000"/>
                </a:solidFill>
                <a:latin typeface="Calibri" pitchFamily="34" charset="0"/>
              </a:rPr>
              <a:t>Demo of tools for an irrigation canals application</a:t>
            </a:r>
            <a:endParaRPr lang="pl-PL" sz="3200" dirty="0" smtClean="0">
              <a:solidFill>
                <a:srgbClr val="000000"/>
              </a:solidFill>
              <a:latin typeface="Calibri" pitchFamily="34" charset="0"/>
            </a:endParaRPr>
          </a:p>
          <a:p>
            <a:pPr marL="287338" indent="-287338" hangingPunct="1">
              <a:lnSpc>
                <a:spcPct val="100000"/>
              </a:lnSpc>
              <a:buClrTx/>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pl-PL" sz="3200" dirty="0" err="1" smtClean="0">
                <a:solidFill>
                  <a:srgbClr val="000000"/>
                </a:solidFill>
                <a:latin typeface="Calibri" pitchFamily="34" charset="0"/>
              </a:rPr>
              <a:t>Summary</a:t>
            </a:r>
            <a:r>
              <a:rPr lang="en-US" sz="3200" dirty="0" smtClean="0">
                <a:solidFill>
                  <a:srgbClr val="000000"/>
                </a:solidFill>
                <a:latin typeface="Calibri" pitchFamily="34" charset="0"/>
              </a:rPr>
              <a:t>  </a:t>
            </a:r>
            <a:endParaRPr lang="en-US" sz="3200" b="1" dirty="0">
              <a:solidFill>
                <a:srgbClr val="000000"/>
              </a:solidFill>
              <a:latin typeface="Calibri"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pPr eaLnBrk="1" hangingPunct="1">
              <a:lnSpc>
                <a:spcPct val="100000"/>
              </a:lnSpc>
              <a:tabLst>
                <a:tab pos="723900" algn="l"/>
                <a:tab pos="1447800" algn="l"/>
                <a:tab pos="2171700" algn="l"/>
                <a:tab pos="2895600" algn="l"/>
                <a:tab pos="3619500" algn="l"/>
                <a:tab pos="4343400" algn="l"/>
                <a:tab pos="5067300" algn="l"/>
                <a:tab pos="5791200" algn="l"/>
              </a:tabLst>
            </a:pPr>
            <a:r>
              <a:rPr lang="en-GB" sz="3600" dirty="0" err="1" smtClean="0">
                <a:latin typeface="Arial" pitchFamily="34" charset="0"/>
              </a:rPr>
              <a:t>Multiscale</a:t>
            </a:r>
            <a:r>
              <a:rPr lang="en-GB" sz="3600" dirty="0" smtClean="0">
                <a:latin typeface="Arial" pitchFamily="34" charset="0"/>
              </a:rPr>
              <a:t> everywhere</a:t>
            </a:r>
          </a:p>
        </p:txBody>
      </p:sp>
      <p:sp>
        <p:nvSpPr>
          <p:cNvPr id="5" name="Content Placeholder 4"/>
          <p:cNvSpPr>
            <a:spLocks noGrp="1"/>
          </p:cNvSpPr>
          <p:nvPr>
            <p:ph idx="1"/>
          </p:nvPr>
        </p:nvSpPr>
        <p:spPr>
          <a:xfrm>
            <a:off x="457200" y="1341438"/>
            <a:ext cx="4114800" cy="4679950"/>
          </a:xfrm>
        </p:spPr>
        <p:txBody>
          <a:bodyPr/>
          <a:lstStyle/>
          <a:p>
            <a:r>
              <a:rPr lang="en-GB" sz="2400" dirty="0" smtClean="0"/>
              <a:t>Natural processes are </a:t>
            </a:r>
            <a:r>
              <a:rPr lang="en-GB" sz="2400" dirty="0" err="1" smtClean="0"/>
              <a:t>multiscale</a:t>
            </a:r>
            <a:endParaRPr lang="en-GB" sz="2400" dirty="0" smtClean="0"/>
          </a:p>
          <a:p>
            <a:pPr lvl="1"/>
            <a:r>
              <a:rPr lang="en-GB" sz="2000" dirty="0" smtClean="0"/>
              <a:t>1 H</a:t>
            </a:r>
            <a:r>
              <a:rPr lang="en-GB" sz="2000" baseline="-25000" dirty="0" smtClean="0"/>
              <a:t>2</a:t>
            </a:r>
            <a:r>
              <a:rPr lang="en-GB" sz="2000" dirty="0" smtClean="0"/>
              <a:t>O molecule</a:t>
            </a:r>
          </a:p>
          <a:p>
            <a:pPr lvl="1"/>
            <a:r>
              <a:rPr lang="en-GB" sz="2000" dirty="0" smtClean="0"/>
              <a:t>A large collection of H</a:t>
            </a:r>
            <a:r>
              <a:rPr lang="en-GB" sz="2000" baseline="-25000" dirty="0" smtClean="0"/>
              <a:t>2</a:t>
            </a:r>
            <a:r>
              <a:rPr lang="en-GB" sz="2000" dirty="0" smtClean="0"/>
              <a:t>O molecules, forming H-bonds</a:t>
            </a:r>
          </a:p>
          <a:p>
            <a:pPr lvl="1"/>
            <a:r>
              <a:rPr lang="en-GB" sz="2000" dirty="0" smtClean="0"/>
              <a:t>A fluid called water, and, in solid form, ice.</a:t>
            </a:r>
          </a:p>
        </p:txBody>
      </p:sp>
      <p:pic>
        <p:nvPicPr>
          <p:cNvPr id="6" name="Picture 41" descr="C:\WINDOWS\DESKTOP\Superprom91499G.gif"/>
          <p:cNvPicPr>
            <a:picLocks noChangeAspect="1" noChangeArrowheads="1"/>
          </p:cNvPicPr>
          <p:nvPr/>
        </p:nvPicPr>
        <p:blipFill>
          <a:blip r:embed="rId2"/>
          <a:srcRect t="6151" b="12575"/>
          <a:stretch>
            <a:fillRect/>
          </a:stretch>
        </p:blipFill>
        <p:spPr bwMode="auto">
          <a:xfrm>
            <a:off x="6934200" y="1295400"/>
            <a:ext cx="1827213" cy="1382713"/>
          </a:xfrm>
          <a:prstGeom prst="rect">
            <a:avLst/>
          </a:prstGeom>
          <a:noFill/>
          <a:ln w="9525">
            <a:noFill/>
            <a:miter lim="800000"/>
            <a:headEnd/>
            <a:tailEnd/>
          </a:ln>
        </p:spPr>
      </p:pic>
      <p:pic>
        <p:nvPicPr>
          <p:cNvPr id="7" name="Picture 6"/>
          <p:cNvPicPr>
            <a:picLocks noChangeAspect="1" noChangeArrowheads="1"/>
          </p:cNvPicPr>
          <p:nvPr/>
        </p:nvPicPr>
        <p:blipFill>
          <a:blip r:embed="rId3"/>
          <a:srcRect/>
          <a:stretch>
            <a:fillRect/>
          </a:stretch>
        </p:blipFill>
        <p:spPr bwMode="auto">
          <a:xfrm>
            <a:off x="5334000" y="1295400"/>
            <a:ext cx="1409700" cy="817563"/>
          </a:xfrm>
          <a:prstGeom prst="rect">
            <a:avLst/>
          </a:prstGeom>
          <a:noFill/>
          <a:ln w="9525">
            <a:noFill/>
            <a:miter lim="800000"/>
            <a:headEnd/>
            <a:tailEnd/>
          </a:ln>
        </p:spPr>
      </p:pic>
      <p:pic>
        <p:nvPicPr>
          <p:cNvPr id="8" name="Picture 3"/>
          <p:cNvPicPr>
            <a:picLocks noChangeAspect="1" noChangeArrowheads="1"/>
          </p:cNvPicPr>
          <p:nvPr/>
        </p:nvPicPr>
        <p:blipFill>
          <a:blip r:embed="rId4"/>
          <a:srcRect/>
          <a:stretch>
            <a:fillRect/>
          </a:stretch>
        </p:blipFill>
        <p:spPr bwMode="auto">
          <a:xfrm>
            <a:off x="5029200" y="2851150"/>
            <a:ext cx="2978150" cy="1155700"/>
          </a:xfrm>
          <a:prstGeom prst="rect">
            <a:avLst/>
          </a:prstGeom>
          <a:noFill/>
          <a:ln w="9525">
            <a:noFill/>
            <a:miter lim="800000"/>
            <a:headEnd/>
            <a:tailEnd/>
          </a:ln>
        </p:spPr>
      </p:pic>
      <p:pic>
        <p:nvPicPr>
          <p:cNvPr id="1026" name="Picture 2"/>
          <p:cNvPicPr>
            <a:picLocks noChangeAspect="1" noChangeArrowheads="1"/>
          </p:cNvPicPr>
          <p:nvPr/>
        </p:nvPicPr>
        <p:blipFill>
          <a:blip r:embed="rId5"/>
          <a:srcRect/>
          <a:stretch>
            <a:fillRect/>
          </a:stretch>
        </p:blipFill>
        <p:spPr bwMode="auto">
          <a:xfrm>
            <a:off x="7010400" y="4286250"/>
            <a:ext cx="914400" cy="685800"/>
          </a:xfrm>
          <a:prstGeom prst="rect">
            <a:avLst/>
          </a:prstGeom>
          <a:noFill/>
          <a:ln w="9525">
            <a:noFill/>
            <a:miter lim="800000"/>
            <a:headEnd/>
            <a:tailEnd/>
          </a:ln>
        </p:spPr>
      </p:pic>
      <p:pic>
        <p:nvPicPr>
          <p:cNvPr id="1027" name="Picture 3"/>
          <p:cNvPicPr>
            <a:picLocks noChangeAspect="1" noChangeArrowheads="1"/>
          </p:cNvPicPr>
          <p:nvPr/>
        </p:nvPicPr>
        <p:blipFill>
          <a:blip r:embed="rId6"/>
          <a:srcRect/>
          <a:stretch>
            <a:fillRect/>
          </a:stretch>
        </p:blipFill>
        <p:spPr bwMode="auto">
          <a:xfrm>
            <a:off x="6248400" y="4724400"/>
            <a:ext cx="965200" cy="723900"/>
          </a:xfrm>
          <a:prstGeom prst="rect">
            <a:avLst/>
          </a:prstGeom>
          <a:noFill/>
          <a:ln w="9525">
            <a:noFill/>
            <a:miter lim="800000"/>
            <a:headEnd/>
            <a:tailEnd/>
          </a:ln>
        </p:spPr>
      </p:pic>
      <p:pic>
        <p:nvPicPr>
          <p:cNvPr id="1031" name="Picture 7"/>
          <p:cNvPicPr>
            <a:picLocks noChangeAspect="1" noChangeArrowheads="1"/>
          </p:cNvPicPr>
          <p:nvPr/>
        </p:nvPicPr>
        <p:blipFill>
          <a:blip r:embed="rId7"/>
          <a:srcRect l="25238" t="29430" r="30476" b="15714"/>
          <a:stretch>
            <a:fillRect/>
          </a:stretch>
        </p:blipFill>
        <p:spPr bwMode="auto">
          <a:xfrm>
            <a:off x="5486400" y="5281613"/>
            <a:ext cx="1050925" cy="814387"/>
          </a:xfrm>
          <a:prstGeom prst="rect">
            <a:avLst/>
          </a:prstGeom>
          <a:noFill/>
          <a:ln w="9525">
            <a:noFill/>
            <a:miter lim="800000"/>
            <a:headEnd/>
            <a:tailEnd/>
          </a:ln>
        </p:spPr>
      </p:pic>
      <p:pic>
        <p:nvPicPr>
          <p:cNvPr id="1033" name="Picture 9"/>
          <p:cNvPicPr>
            <a:picLocks noChangeAspect="1" noChangeArrowheads="1"/>
          </p:cNvPicPr>
          <p:nvPr/>
        </p:nvPicPr>
        <p:blipFill>
          <a:blip r:embed="rId8"/>
          <a:srcRect/>
          <a:stretch>
            <a:fillRect/>
          </a:stretch>
        </p:blipFill>
        <p:spPr bwMode="auto">
          <a:xfrm>
            <a:off x="3581400" y="3886200"/>
            <a:ext cx="1485900" cy="1485900"/>
          </a:xfrm>
          <a:prstGeom prst="rect">
            <a:avLst/>
          </a:prstGeom>
          <a:noFill/>
          <a:ln w="9525">
            <a:noFill/>
            <a:miter lim="800000"/>
            <a:headEnd/>
            <a:tailEnd/>
          </a:ln>
        </p:spPr>
      </p:pic>
      <p:pic>
        <p:nvPicPr>
          <p:cNvPr id="1035" name="Picture 11"/>
          <p:cNvPicPr>
            <a:picLocks noChangeAspect="1" noChangeArrowheads="1"/>
          </p:cNvPicPr>
          <p:nvPr/>
        </p:nvPicPr>
        <p:blipFill>
          <a:blip r:embed="rId9"/>
          <a:srcRect/>
          <a:stretch>
            <a:fillRect/>
          </a:stretch>
        </p:blipFill>
        <p:spPr bwMode="auto">
          <a:xfrm>
            <a:off x="1447800" y="3962400"/>
            <a:ext cx="2038350" cy="1216025"/>
          </a:xfrm>
          <a:prstGeom prst="rect">
            <a:avLst/>
          </a:prstGeom>
          <a:noFill/>
          <a:ln w="9525">
            <a:noFill/>
            <a:miter lim="800000"/>
            <a:headEnd/>
            <a:tailEnd/>
          </a:ln>
        </p:spPr>
      </p:pic>
      <p:pic>
        <p:nvPicPr>
          <p:cNvPr id="1036" name="Picture 12"/>
          <p:cNvPicPr>
            <a:picLocks noChangeAspect="1" noChangeArrowheads="1"/>
          </p:cNvPicPr>
          <p:nvPr/>
        </p:nvPicPr>
        <p:blipFill>
          <a:blip r:embed="rId10"/>
          <a:srcRect/>
          <a:stretch>
            <a:fillRect/>
          </a:stretch>
        </p:blipFill>
        <p:spPr bwMode="auto">
          <a:xfrm>
            <a:off x="228600" y="3962400"/>
            <a:ext cx="1066800" cy="1108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r>
              <a:rPr lang="en-GB" dirty="0" smtClean="0"/>
              <a:t> </a:t>
            </a:r>
            <a:r>
              <a:rPr lang="en-GB" sz="3600" dirty="0" smtClean="0">
                <a:latin typeface="Arial" pitchFamily="34" charset="0"/>
              </a:rPr>
              <a:t>Why </a:t>
            </a:r>
            <a:r>
              <a:rPr lang="en-GB" sz="3600" dirty="0" err="1" smtClean="0">
                <a:latin typeface="Arial" pitchFamily="34" charset="0"/>
              </a:rPr>
              <a:t>multiscale</a:t>
            </a:r>
            <a:r>
              <a:rPr lang="en-GB" sz="3600" dirty="0" smtClean="0">
                <a:latin typeface="Arial" pitchFamily="34" charset="0"/>
              </a:rPr>
              <a:t> models?</a:t>
            </a:r>
          </a:p>
        </p:txBody>
      </p:sp>
      <p:graphicFrame>
        <p:nvGraphicFramePr>
          <p:cNvPr id="1026" name="Content Placeholder 3"/>
          <p:cNvGraphicFramePr>
            <a:graphicFrameLocks noGrp="1" noChangeAspect="1"/>
          </p:cNvGraphicFramePr>
          <p:nvPr>
            <p:ph idx="1"/>
          </p:nvPr>
        </p:nvGraphicFramePr>
        <p:xfrm>
          <a:off x="2438169" y="3798917"/>
          <a:ext cx="4284663" cy="1788420"/>
        </p:xfrm>
        <a:graphic>
          <a:graphicData uri="http://schemas.openxmlformats.org/presentationml/2006/ole">
            <p:oleObj spid="_x0000_s40962" name="Równanie" r:id="rId3" imgW="2108160" imgH="888840" progId="Equation.3">
              <p:embed/>
            </p:oleObj>
          </a:graphicData>
        </a:graphic>
      </p:graphicFrame>
      <p:sp>
        <p:nvSpPr>
          <p:cNvPr id="5" name="Prostokąt 4"/>
          <p:cNvSpPr/>
          <p:nvPr/>
        </p:nvSpPr>
        <p:spPr>
          <a:xfrm>
            <a:off x="182880" y="1491838"/>
            <a:ext cx="8853055" cy="2153282"/>
          </a:xfrm>
          <a:prstGeom prst="rect">
            <a:avLst/>
          </a:prstGeom>
        </p:spPr>
        <p:txBody>
          <a:bodyPr wrap="square">
            <a:spAutoFit/>
          </a:bodyPr>
          <a:lstStyle/>
          <a:p>
            <a:pPr algn="just"/>
            <a:r>
              <a:rPr lang="en-US" sz="2400" dirty="0" smtClean="0"/>
              <a:t>There is simply no hope to computationally track complex natural processes at their finest </a:t>
            </a:r>
            <a:r>
              <a:rPr lang="en-US" sz="2400" dirty="0" err="1" smtClean="0"/>
              <a:t>spatio</a:t>
            </a:r>
            <a:r>
              <a:rPr lang="en-US" sz="2400" dirty="0" smtClean="0"/>
              <a:t>-temporal scales even with the ongoing growth in computational power</a:t>
            </a:r>
          </a:p>
          <a:p>
            <a:pPr algn="just"/>
            <a:endParaRPr lang="en-US" sz="2400" dirty="0" smtClean="0"/>
          </a:p>
          <a:p>
            <a:pPr algn="just"/>
            <a:endParaRPr lang="en-US" sz="2400" dirty="0" smtClean="0"/>
          </a:p>
          <a:p>
            <a:pPr algn="just"/>
            <a:r>
              <a:rPr lang="en-US" sz="2400" b="1" dirty="0" smtClean="0"/>
              <a:t>Minimal requirement:</a:t>
            </a:r>
            <a:endParaRPr lang="pl-PL" sz="2400"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title"/>
          </p:nvPr>
        </p:nvSpPr>
        <p:spPr>
          <a:xfrm>
            <a:off x="429370" y="173011"/>
            <a:ext cx="6838122" cy="717550"/>
          </a:xfrm>
        </p:spPr>
        <p:txBody>
          <a:bodyPr/>
          <a:lstStyle/>
          <a:p>
            <a:r>
              <a:rPr lang="en-US" sz="3600" dirty="0" smtClean="0">
                <a:latin typeface="Arial" pitchFamily="34" charset="0"/>
              </a:rPr>
              <a:t>From </a:t>
            </a:r>
            <a:r>
              <a:rPr lang="en-US" sz="3600" dirty="0" err="1" smtClean="0">
                <a:latin typeface="Arial" pitchFamily="34" charset="0"/>
              </a:rPr>
              <a:t>multiscale</a:t>
            </a:r>
            <a:r>
              <a:rPr lang="en-US" sz="3600" dirty="0" smtClean="0">
                <a:latin typeface="Arial" pitchFamily="34" charset="0"/>
              </a:rPr>
              <a:t> to single scale</a:t>
            </a:r>
          </a:p>
        </p:txBody>
      </p:sp>
      <p:sp>
        <p:nvSpPr>
          <p:cNvPr id="59401" name="Rectangle 9"/>
          <p:cNvSpPr>
            <a:spLocks noGrp="1" noChangeArrowheads="1"/>
          </p:cNvSpPr>
          <p:nvPr>
            <p:ph idx="1"/>
          </p:nvPr>
        </p:nvSpPr>
        <p:spPr>
          <a:xfrm>
            <a:off x="0" y="2223108"/>
            <a:ext cx="3906837" cy="2814406"/>
          </a:xfrm>
        </p:spPr>
        <p:txBody>
          <a:bodyPr/>
          <a:lstStyle/>
          <a:p>
            <a:pPr eaLnBrk="1" hangingPunct="1"/>
            <a:r>
              <a:rPr lang="en-US" sz="2000" dirty="0" smtClean="0"/>
              <a:t>Identify the relevant scales on the scale separation map</a:t>
            </a:r>
          </a:p>
          <a:p>
            <a:pPr eaLnBrk="1" hangingPunct="1"/>
            <a:r>
              <a:rPr lang="en-US" sz="2000" dirty="0" smtClean="0"/>
              <a:t>Design specific models which solve each scale</a:t>
            </a:r>
          </a:p>
          <a:p>
            <a:pPr eaLnBrk="1" hangingPunct="1"/>
            <a:r>
              <a:rPr lang="en-US" sz="2000" dirty="0" smtClean="0"/>
              <a:t>Assess errors of a method</a:t>
            </a:r>
          </a:p>
          <a:p>
            <a:pPr eaLnBrk="1" hangingPunct="1"/>
            <a:r>
              <a:rPr lang="en-US" sz="2000" dirty="0" smtClean="0"/>
              <a:t>Couple the subsystems using an appropriate method</a:t>
            </a:r>
          </a:p>
          <a:p>
            <a:pPr eaLnBrk="1" hangingPunct="1">
              <a:buNone/>
            </a:pPr>
            <a:endParaRPr lang="en-US" sz="2000" dirty="0" smtClean="0"/>
          </a:p>
        </p:txBody>
      </p:sp>
      <p:grpSp>
        <p:nvGrpSpPr>
          <p:cNvPr id="19460" name="Group 4"/>
          <p:cNvGrpSpPr>
            <a:grpSpLocks/>
          </p:cNvGrpSpPr>
          <p:nvPr/>
        </p:nvGrpSpPr>
        <p:grpSpPr bwMode="auto">
          <a:xfrm>
            <a:off x="4049713" y="1828800"/>
            <a:ext cx="5046662" cy="3616325"/>
            <a:chOff x="2551" y="747"/>
            <a:chExt cx="3179" cy="2278"/>
          </a:xfrm>
        </p:grpSpPr>
        <p:sp>
          <p:nvSpPr>
            <p:cNvPr id="19489" name="Line 5"/>
            <p:cNvSpPr>
              <a:spLocks noChangeShapeType="1"/>
            </p:cNvSpPr>
            <p:nvPr/>
          </p:nvSpPr>
          <p:spPr bwMode="auto">
            <a:xfrm flipV="1">
              <a:off x="3058" y="960"/>
              <a:ext cx="0" cy="1776"/>
            </a:xfrm>
            <a:prstGeom prst="line">
              <a:avLst/>
            </a:prstGeom>
            <a:noFill/>
            <a:ln w="19050">
              <a:solidFill>
                <a:schemeClr val="tx1"/>
              </a:solidFill>
              <a:round/>
              <a:headEnd/>
              <a:tailEnd type="triangle" w="med" len="med"/>
            </a:ln>
          </p:spPr>
          <p:txBody>
            <a:bodyPr/>
            <a:lstStyle/>
            <a:p>
              <a:endParaRPr lang="pl-PL"/>
            </a:p>
          </p:txBody>
        </p:sp>
        <p:sp>
          <p:nvSpPr>
            <p:cNvPr id="19490" name="Text Box 6"/>
            <p:cNvSpPr txBox="1">
              <a:spLocks noChangeArrowheads="1"/>
            </p:cNvSpPr>
            <p:nvPr/>
          </p:nvSpPr>
          <p:spPr bwMode="auto">
            <a:xfrm>
              <a:off x="5238" y="2734"/>
              <a:ext cx="492" cy="291"/>
            </a:xfrm>
            <a:prstGeom prst="rect">
              <a:avLst/>
            </a:prstGeom>
            <a:noFill/>
            <a:ln w="9525">
              <a:noFill/>
              <a:miter lim="800000"/>
              <a:headEnd/>
              <a:tailEnd/>
            </a:ln>
          </p:spPr>
          <p:txBody>
            <a:bodyPr wrap="none">
              <a:spAutoFit/>
            </a:bodyPr>
            <a:lstStyle/>
            <a:p>
              <a:r>
                <a:rPr lang="en-US" sz="1200"/>
                <a:t>temporal</a:t>
              </a:r>
            </a:p>
            <a:p>
              <a:r>
                <a:rPr lang="en-US" sz="1200"/>
                <a:t>scale</a:t>
              </a:r>
            </a:p>
          </p:txBody>
        </p:sp>
        <p:sp>
          <p:nvSpPr>
            <p:cNvPr id="19491" name="Text Box 7"/>
            <p:cNvSpPr txBox="1">
              <a:spLocks noChangeArrowheads="1"/>
            </p:cNvSpPr>
            <p:nvPr/>
          </p:nvSpPr>
          <p:spPr bwMode="auto">
            <a:xfrm>
              <a:off x="2551" y="747"/>
              <a:ext cx="395" cy="291"/>
            </a:xfrm>
            <a:prstGeom prst="rect">
              <a:avLst/>
            </a:prstGeom>
            <a:noFill/>
            <a:ln w="9525">
              <a:noFill/>
              <a:miter lim="800000"/>
              <a:headEnd/>
              <a:tailEnd/>
            </a:ln>
          </p:spPr>
          <p:txBody>
            <a:bodyPr wrap="none">
              <a:spAutoFit/>
            </a:bodyPr>
            <a:lstStyle/>
            <a:p>
              <a:r>
                <a:rPr lang="en-US" sz="1200"/>
                <a:t>spatial</a:t>
              </a:r>
            </a:p>
            <a:p>
              <a:r>
                <a:rPr lang="en-US" sz="1200"/>
                <a:t>scale</a:t>
              </a:r>
            </a:p>
          </p:txBody>
        </p:sp>
        <p:sp>
          <p:nvSpPr>
            <p:cNvPr id="19492" name="Line 8"/>
            <p:cNvSpPr>
              <a:spLocks noChangeShapeType="1"/>
            </p:cNvSpPr>
            <p:nvPr/>
          </p:nvSpPr>
          <p:spPr bwMode="auto">
            <a:xfrm flipV="1">
              <a:off x="3058" y="2736"/>
              <a:ext cx="2318" cy="0"/>
            </a:xfrm>
            <a:prstGeom prst="line">
              <a:avLst/>
            </a:prstGeom>
            <a:noFill/>
            <a:ln w="19050">
              <a:solidFill>
                <a:schemeClr val="tx1"/>
              </a:solidFill>
              <a:round/>
              <a:headEnd/>
              <a:tailEnd type="triangle" w="med" len="med"/>
            </a:ln>
          </p:spPr>
          <p:txBody>
            <a:bodyPr/>
            <a:lstStyle/>
            <a:p>
              <a:endParaRPr lang="pl-PL"/>
            </a:p>
          </p:txBody>
        </p:sp>
      </p:grpSp>
      <p:grpSp>
        <p:nvGrpSpPr>
          <p:cNvPr id="19461" name="Group 11"/>
          <p:cNvGrpSpPr>
            <a:grpSpLocks/>
          </p:cNvGrpSpPr>
          <p:nvPr/>
        </p:nvGrpSpPr>
        <p:grpSpPr bwMode="auto">
          <a:xfrm>
            <a:off x="4467225" y="2451100"/>
            <a:ext cx="3873500" cy="2808288"/>
            <a:chOff x="2814" y="1146"/>
            <a:chExt cx="2440" cy="1769"/>
          </a:xfrm>
        </p:grpSpPr>
        <p:grpSp>
          <p:nvGrpSpPr>
            <p:cNvPr id="19477" name="Group 12"/>
            <p:cNvGrpSpPr>
              <a:grpSpLocks/>
            </p:cNvGrpSpPr>
            <p:nvPr/>
          </p:nvGrpSpPr>
          <p:grpSpPr bwMode="auto">
            <a:xfrm>
              <a:off x="2814" y="2214"/>
              <a:ext cx="296" cy="155"/>
              <a:chOff x="2814" y="2214"/>
              <a:chExt cx="296" cy="155"/>
            </a:xfrm>
          </p:grpSpPr>
          <p:sp>
            <p:nvSpPr>
              <p:cNvPr id="19487" name="Text Box 13"/>
              <p:cNvSpPr txBox="1">
                <a:spLocks noChangeArrowheads="1"/>
              </p:cNvSpPr>
              <p:nvPr/>
            </p:nvSpPr>
            <p:spPr bwMode="auto">
              <a:xfrm>
                <a:off x="2814" y="2214"/>
                <a:ext cx="206" cy="155"/>
              </a:xfrm>
              <a:prstGeom prst="rect">
                <a:avLst/>
              </a:prstGeom>
              <a:noFill/>
              <a:ln w="9525">
                <a:noFill/>
                <a:miter lim="800000"/>
                <a:headEnd/>
                <a:tailEnd/>
              </a:ln>
            </p:spPr>
            <p:txBody>
              <a:bodyPr wrap="none">
                <a:spAutoFit/>
              </a:bodyPr>
              <a:lstStyle/>
              <a:p>
                <a:r>
                  <a:rPr lang="en-US" sz="1000">
                    <a:latin typeface="Symbol" pitchFamily="18" charset="2"/>
                  </a:rPr>
                  <a:t>D</a:t>
                </a:r>
                <a:r>
                  <a:rPr lang="en-US" sz="1000"/>
                  <a:t>x</a:t>
                </a:r>
              </a:p>
            </p:txBody>
          </p:sp>
          <p:sp>
            <p:nvSpPr>
              <p:cNvPr id="19488" name="Line 14"/>
              <p:cNvSpPr>
                <a:spLocks noChangeShapeType="1"/>
              </p:cNvSpPr>
              <p:nvPr/>
            </p:nvSpPr>
            <p:spPr bwMode="auto">
              <a:xfrm rot="5400000">
                <a:off x="3049" y="2235"/>
                <a:ext cx="0" cy="123"/>
              </a:xfrm>
              <a:prstGeom prst="line">
                <a:avLst/>
              </a:prstGeom>
              <a:noFill/>
              <a:ln w="9525">
                <a:solidFill>
                  <a:schemeClr val="tx1"/>
                </a:solidFill>
                <a:round/>
                <a:headEnd/>
                <a:tailEnd/>
              </a:ln>
            </p:spPr>
            <p:txBody>
              <a:bodyPr/>
              <a:lstStyle/>
              <a:p>
                <a:endParaRPr lang="pl-PL"/>
              </a:p>
            </p:txBody>
          </p:sp>
        </p:grpSp>
        <p:grpSp>
          <p:nvGrpSpPr>
            <p:cNvPr id="19478" name="Group 15"/>
            <p:cNvGrpSpPr>
              <a:grpSpLocks/>
            </p:cNvGrpSpPr>
            <p:nvPr/>
          </p:nvGrpSpPr>
          <p:grpSpPr bwMode="auto">
            <a:xfrm>
              <a:off x="2823" y="1146"/>
              <a:ext cx="293" cy="154"/>
              <a:chOff x="2817" y="2215"/>
              <a:chExt cx="293" cy="154"/>
            </a:xfrm>
          </p:grpSpPr>
          <p:sp>
            <p:nvSpPr>
              <p:cNvPr id="19485" name="Text Box 16"/>
              <p:cNvSpPr txBox="1">
                <a:spLocks noChangeArrowheads="1"/>
              </p:cNvSpPr>
              <p:nvPr/>
            </p:nvSpPr>
            <p:spPr bwMode="auto">
              <a:xfrm>
                <a:off x="2817" y="2215"/>
                <a:ext cx="160" cy="154"/>
              </a:xfrm>
              <a:prstGeom prst="rect">
                <a:avLst/>
              </a:prstGeom>
              <a:noFill/>
              <a:ln w="9525">
                <a:noFill/>
                <a:miter lim="800000"/>
                <a:headEnd/>
                <a:tailEnd/>
              </a:ln>
            </p:spPr>
            <p:txBody>
              <a:bodyPr wrap="none">
                <a:spAutoFit/>
              </a:bodyPr>
              <a:lstStyle/>
              <a:p>
                <a:r>
                  <a:rPr lang="en-US" sz="1000"/>
                  <a:t>L</a:t>
                </a:r>
              </a:p>
            </p:txBody>
          </p:sp>
          <p:sp>
            <p:nvSpPr>
              <p:cNvPr id="19486" name="Line 17"/>
              <p:cNvSpPr>
                <a:spLocks noChangeShapeType="1"/>
              </p:cNvSpPr>
              <p:nvPr/>
            </p:nvSpPr>
            <p:spPr bwMode="auto">
              <a:xfrm rot="5400000">
                <a:off x="3049" y="2235"/>
                <a:ext cx="0" cy="123"/>
              </a:xfrm>
              <a:prstGeom prst="line">
                <a:avLst/>
              </a:prstGeom>
              <a:noFill/>
              <a:ln w="9525">
                <a:solidFill>
                  <a:schemeClr val="tx1"/>
                </a:solidFill>
                <a:round/>
                <a:headEnd/>
                <a:tailEnd/>
              </a:ln>
            </p:spPr>
            <p:txBody>
              <a:bodyPr/>
              <a:lstStyle/>
              <a:p>
                <a:endParaRPr lang="pl-PL"/>
              </a:p>
            </p:txBody>
          </p:sp>
        </p:grpSp>
        <p:grpSp>
          <p:nvGrpSpPr>
            <p:cNvPr id="19479" name="Group 18"/>
            <p:cNvGrpSpPr>
              <a:grpSpLocks/>
            </p:cNvGrpSpPr>
            <p:nvPr/>
          </p:nvGrpSpPr>
          <p:grpSpPr bwMode="auto">
            <a:xfrm>
              <a:off x="3350" y="2670"/>
              <a:ext cx="187" cy="242"/>
              <a:chOff x="3350" y="2670"/>
              <a:chExt cx="187" cy="242"/>
            </a:xfrm>
          </p:grpSpPr>
          <p:sp>
            <p:nvSpPr>
              <p:cNvPr id="19483" name="Line 19"/>
              <p:cNvSpPr>
                <a:spLocks noChangeShapeType="1"/>
              </p:cNvSpPr>
              <p:nvPr/>
            </p:nvSpPr>
            <p:spPr bwMode="auto">
              <a:xfrm>
                <a:off x="3446" y="2670"/>
                <a:ext cx="0" cy="123"/>
              </a:xfrm>
              <a:prstGeom prst="line">
                <a:avLst/>
              </a:prstGeom>
              <a:noFill/>
              <a:ln w="9525">
                <a:solidFill>
                  <a:schemeClr val="tx1"/>
                </a:solidFill>
                <a:round/>
                <a:headEnd/>
                <a:tailEnd/>
              </a:ln>
            </p:spPr>
            <p:txBody>
              <a:bodyPr/>
              <a:lstStyle/>
              <a:p>
                <a:endParaRPr lang="pl-PL"/>
              </a:p>
            </p:txBody>
          </p:sp>
          <p:sp>
            <p:nvSpPr>
              <p:cNvPr id="19484" name="Text Box 20"/>
              <p:cNvSpPr txBox="1">
                <a:spLocks noChangeArrowheads="1"/>
              </p:cNvSpPr>
              <p:nvPr/>
            </p:nvSpPr>
            <p:spPr bwMode="auto">
              <a:xfrm>
                <a:off x="3350" y="2758"/>
                <a:ext cx="187" cy="154"/>
              </a:xfrm>
              <a:prstGeom prst="rect">
                <a:avLst/>
              </a:prstGeom>
              <a:noFill/>
              <a:ln w="9525">
                <a:noFill/>
                <a:miter lim="800000"/>
                <a:headEnd/>
                <a:tailEnd/>
              </a:ln>
            </p:spPr>
            <p:txBody>
              <a:bodyPr wrap="none">
                <a:spAutoFit/>
              </a:bodyPr>
              <a:lstStyle/>
              <a:p>
                <a:r>
                  <a:rPr lang="en-US" sz="1000">
                    <a:latin typeface="Symbol" pitchFamily="18" charset="2"/>
                  </a:rPr>
                  <a:t>D</a:t>
                </a:r>
                <a:r>
                  <a:rPr lang="en-US" sz="1000"/>
                  <a:t>t</a:t>
                </a:r>
              </a:p>
            </p:txBody>
          </p:sp>
        </p:grpSp>
        <p:grpSp>
          <p:nvGrpSpPr>
            <p:cNvPr id="19480" name="Group 21"/>
            <p:cNvGrpSpPr>
              <a:grpSpLocks/>
            </p:cNvGrpSpPr>
            <p:nvPr/>
          </p:nvGrpSpPr>
          <p:grpSpPr bwMode="auto">
            <a:xfrm>
              <a:off x="5088" y="2671"/>
              <a:ext cx="166" cy="244"/>
              <a:chOff x="3347" y="2670"/>
              <a:chExt cx="166" cy="244"/>
            </a:xfrm>
          </p:grpSpPr>
          <p:sp>
            <p:nvSpPr>
              <p:cNvPr id="19481" name="Line 22"/>
              <p:cNvSpPr>
                <a:spLocks noChangeShapeType="1"/>
              </p:cNvSpPr>
              <p:nvPr/>
            </p:nvSpPr>
            <p:spPr bwMode="auto">
              <a:xfrm>
                <a:off x="3446" y="2670"/>
                <a:ext cx="0" cy="123"/>
              </a:xfrm>
              <a:prstGeom prst="line">
                <a:avLst/>
              </a:prstGeom>
              <a:noFill/>
              <a:ln w="9525">
                <a:solidFill>
                  <a:schemeClr val="tx1"/>
                </a:solidFill>
                <a:round/>
                <a:headEnd/>
                <a:tailEnd/>
              </a:ln>
            </p:spPr>
            <p:txBody>
              <a:bodyPr/>
              <a:lstStyle/>
              <a:p>
                <a:endParaRPr lang="pl-PL"/>
              </a:p>
            </p:txBody>
          </p:sp>
          <p:sp>
            <p:nvSpPr>
              <p:cNvPr id="19482" name="Text Box 23"/>
              <p:cNvSpPr txBox="1">
                <a:spLocks noChangeArrowheads="1"/>
              </p:cNvSpPr>
              <p:nvPr/>
            </p:nvSpPr>
            <p:spPr bwMode="auto">
              <a:xfrm>
                <a:off x="3347" y="2759"/>
                <a:ext cx="166" cy="155"/>
              </a:xfrm>
              <a:prstGeom prst="rect">
                <a:avLst/>
              </a:prstGeom>
              <a:noFill/>
              <a:ln w="9525">
                <a:noFill/>
                <a:miter lim="800000"/>
                <a:headEnd/>
                <a:tailEnd/>
              </a:ln>
            </p:spPr>
            <p:txBody>
              <a:bodyPr wrap="none">
                <a:spAutoFit/>
              </a:bodyPr>
              <a:lstStyle/>
              <a:p>
                <a:r>
                  <a:rPr lang="en-US" sz="1000"/>
                  <a:t>T</a:t>
                </a:r>
              </a:p>
            </p:txBody>
          </p:sp>
        </p:grpSp>
      </p:grpSp>
      <p:grpSp>
        <p:nvGrpSpPr>
          <p:cNvPr id="19462" name="Group 24"/>
          <p:cNvGrpSpPr>
            <a:grpSpLocks/>
          </p:cNvGrpSpPr>
          <p:nvPr/>
        </p:nvGrpSpPr>
        <p:grpSpPr bwMode="auto">
          <a:xfrm>
            <a:off x="5468938" y="2546350"/>
            <a:ext cx="2782887" cy="1698625"/>
            <a:chOff x="1503" y="2966"/>
            <a:chExt cx="1753" cy="1070"/>
          </a:xfrm>
        </p:grpSpPr>
        <p:sp>
          <p:nvSpPr>
            <p:cNvPr id="19471" name="Rectangle 25"/>
            <p:cNvSpPr>
              <a:spLocks noChangeArrowheads="1"/>
            </p:cNvSpPr>
            <p:nvPr/>
          </p:nvSpPr>
          <p:spPr bwMode="auto">
            <a:xfrm>
              <a:off x="1507" y="3809"/>
              <a:ext cx="448" cy="224"/>
            </a:xfrm>
            <a:prstGeom prst="rect">
              <a:avLst/>
            </a:prstGeom>
            <a:solidFill>
              <a:srgbClr val="FF9900"/>
            </a:solidFill>
            <a:ln w="19050">
              <a:solidFill>
                <a:schemeClr val="tx1"/>
              </a:solidFill>
              <a:miter lim="800000"/>
              <a:headEnd/>
              <a:tailEnd/>
            </a:ln>
          </p:spPr>
          <p:txBody>
            <a:bodyPr wrap="none" anchor="ctr"/>
            <a:lstStyle/>
            <a:p>
              <a:endParaRPr lang="en-US"/>
            </a:p>
          </p:txBody>
        </p:sp>
        <p:sp>
          <p:nvSpPr>
            <p:cNvPr id="19472" name="Rectangle 26"/>
            <p:cNvSpPr>
              <a:spLocks noChangeArrowheads="1"/>
            </p:cNvSpPr>
            <p:nvPr/>
          </p:nvSpPr>
          <p:spPr bwMode="auto">
            <a:xfrm>
              <a:off x="2942" y="2966"/>
              <a:ext cx="314" cy="459"/>
            </a:xfrm>
            <a:prstGeom prst="rect">
              <a:avLst/>
            </a:prstGeom>
            <a:solidFill>
              <a:srgbClr val="FF9900"/>
            </a:solidFill>
            <a:ln w="19050">
              <a:solidFill>
                <a:schemeClr val="tx1"/>
              </a:solidFill>
              <a:miter lim="800000"/>
              <a:headEnd/>
              <a:tailEnd/>
            </a:ln>
          </p:spPr>
          <p:txBody>
            <a:bodyPr wrap="none" anchor="ctr"/>
            <a:lstStyle/>
            <a:p>
              <a:endParaRPr lang="en-US"/>
            </a:p>
          </p:txBody>
        </p:sp>
        <p:sp>
          <p:nvSpPr>
            <p:cNvPr id="19473" name="Rectangle 27"/>
            <p:cNvSpPr>
              <a:spLocks noChangeArrowheads="1"/>
            </p:cNvSpPr>
            <p:nvPr/>
          </p:nvSpPr>
          <p:spPr bwMode="auto">
            <a:xfrm>
              <a:off x="2595" y="3649"/>
              <a:ext cx="448" cy="230"/>
            </a:xfrm>
            <a:prstGeom prst="rect">
              <a:avLst/>
            </a:prstGeom>
            <a:solidFill>
              <a:srgbClr val="FF9900"/>
            </a:solidFill>
            <a:ln w="19050">
              <a:solidFill>
                <a:schemeClr val="tx1"/>
              </a:solidFill>
              <a:miter lim="800000"/>
              <a:headEnd/>
              <a:tailEnd/>
            </a:ln>
          </p:spPr>
          <p:txBody>
            <a:bodyPr wrap="none" anchor="ctr"/>
            <a:lstStyle/>
            <a:p>
              <a:endParaRPr lang="en-US"/>
            </a:p>
          </p:txBody>
        </p:sp>
        <p:sp>
          <p:nvSpPr>
            <p:cNvPr id="19474" name="Rectangle 28"/>
            <p:cNvSpPr>
              <a:spLocks noChangeArrowheads="1"/>
            </p:cNvSpPr>
            <p:nvPr/>
          </p:nvSpPr>
          <p:spPr bwMode="auto">
            <a:xfrm>
              <a:off x="1651" y="3196"/>
              <a:ext cx="469" cy="117"/>
            </a:xfrm>
            <a:prstGeom prst="rect">
              <a:avLst/>
            </a:prstGeom>
            <a:solidFill>
              <a:srgbClr val="FF9900"/>
            </a:solidFill>
            <a:ln w="19050">
              <a:solidFill>
                <a:schemeClr val="tx1"/>
              </a:solidFill>
              <a:miter lim="800000"/>
              <a:headEnd/>
              <a:tailEnd/>
            </a:ln>
          </p:spPr>
          <p:txBody>
            <a:bodyPr wrap="none" anchor="ctr"/>
            <a:lstStyle/>
            <a:p>
              <a:endParaRPr lang="en-US"/>
            </a:p>
          </p:txBody>
        </p:sp>
        <p:sp>
          <p:nvSpPr>
            <p:cNvPr id="19475" name="Rectangle 29"/>
            <p:cNvSpPr>
              <a:spLocks noChangeArrowheads="1"/>
            </p:cNvSpPr>
            <p:nvPr/>
          </p:nvSpPr>
          <p:spPr bwMode="auto">
            <a:xfrm>
              <a:off x="2239" y="3441"/>
              <a:ext cx="244" cy="230"/>
            </a:xfrm>
            <a:prstGeom prst="rect">
              <a:avLst/>
            </a:prstGeom>
            <a:solidFill>
              <a:srgbClr val="FF9900"/>
            </a:solidFill>
            <a:ln w="19050">
              <a:solidFill>
                <a:schemeClr val="tx1"/>
              </a:solidFill>
              <a:miter lim="800000"/>
              <a:headEnd/>
              <a:tailEnd/>
            </a:ln>
          </p:spPr>
          <p:txBody>
            <a:bodyPr wrap="none" anchor="ctr"/>
            <a:lstStyle/>
            <a:p>
              <a:endParaRPr lang="en-US"/>
            </a:p>
          </p:txBody>
        </p:sp>
        <p:sp>
          <p:nvSpPr>
            <p:cNvPr id="19476" name="Rectangle 30"/>
            <p:cNvSpPr>
              <a:spLocks noChangeArrowheads="1"/>
            </p:cNvSpPr>
            <p:nvPr/>
          </p:nvSpPr>
          <p:spPr bwMode="auto">
            <a:xfrm>
              <a:off x="1503" y="2969"/>
              <a:ext cx="1748" cy="1067"/>
            </a:xfrm>
            <a:prstGeom prst="rect">
              <a:avLst/>
            </a:prstGeom>
            <a:noFill/>
            <a:ln w="19050">
              <a:solidFill>
                <a:schemeClr val="folHlink"/>
              </a:solidFill>
              <a:prstDash val="dash"/>
              <a:miter lim="800000"/>
              <a:headEnd/>
              <a:tailEnd/>
            </a:ln>
          </p:spPr>
          <p:txBody>
            <a:bodyPr wrap="none" anchor="ctr"/>
            <a:lstStyle/>
            <a:p>
              <a:endParaRPr lang="en-US"/>
            </a:p>
          </p:txBody>
        </p:sp>
      </p:grpSp>
      <p:grpSp>
        <p:nvGrpSpPr>
          <p:cNvPr id="19463" name="Group 31"/>
          <p:cNvGrpSpPr>
            <a:grpSpLocks/>
          </p:cNvGrpSpPr>
          <p:nvPr/>
        </p:nvGrpSpPr>
        <p:grpSpPr bwMode="auto">
          <a:xfrm>
            <a:off x="5849938" y="2765425"/>
            <a:ext cx="2030412" cy="1339850"/>
            <a:chOff x="3685" y="1344"/>
            <a:chExt cx="1279" cy="844"/>
          </a:xfrm>
        </p:grpSpPr>
        <p:sp>
          <p:nvSpPr>
            <p:cNvPr id="19464" name="Line 32"/>
            <p:cNvSpPr>
              <a:spLocks noChangeShapeType="1"/>
            </p:cNvSpPr>
            <p:nvPr/>
          </p:nvSpPr>
          <p:spPr bwMode="auto">
            <a:xfrm flipV="1">
              <a:off x="3920" y="1791"/>
              <a:ext cx="218" cy="310"/>
            </a:xfrm>
            <a:prstGeom prst="line">
              <a:avLst/>
            </a:prstGeom>
            <a:noFill/>
            <a:ln w="9525">
              <a:solidFill>
                <a:schemeClr val="tx1"/>
              </a:solidFill>
              <a:round/>
              <a:headEnd type="triangle" w="med" len="med"/>
              <a:tailEnd type="triangle" w="med" len="med"/>
            </a:ln>
          </p:spPr>
          <p:txBody>
            <a:bodyPr/>
            <a:lstStyle/>
            <a:p>
              <a:endParaRPr lang="pl-PL"/>
            </a:p>
          </p:txBody>
        </p:sp>
        <p:sp>
          <p:nvSpPr>
            <p:cNvPr id="19465" name="Line 33"/>
            <p:cNvSpPr>
              <a:spLocks noChangeShapeType="1"/>
            </p:cNvSpPr>
            <p:nvPr/>
          </p:nvSpPr>
          <p:spPr bwMode="auto">
            <a:xfrm flipV="1">
              <a:off x="4454" y="1531"/>
              <a:ext cx="405" cy="240"/>
            </a:xfrm>
            <a:prstGeom prst="line">
              <a:avLst/>
            </a:prstGeom>
            <a:noFill/>
            <a:ln w="9525">
              <a:solidFill>
                <a:schemeClr val="tx1"/>
              </a:solidFill>
              <a:round/>
              <a:headEnd type="triangle" w="med" len="med"/>
              <a:tailEnd type="triangle" w="med" len="med"/>
            </a:ln>
          </p:spPr>
          <p:txBody>
            <a:bodyPr/>
            <a:lstStyle/>
            <a:p>
              <a:endParaRPr lang="pl-PL"/>
            </a:p>
          </p:txBody>
        </p:sp>
        <p:sp>
          <p:nvSpPr>
            <p:cNvPr id="19466" name="Line 34"/>
            <p:cNvSpPr>
              <a:spLocks noChangeShapeType="1"/>
            </p:cNvSpPr>
            <p:nvPr/>
          </p:nvSpPr>
          <p:spPr bwMode="auto">
            <a:xfrm flipV="1">
              <a:off x="3915" y="2049"/>
              <a:ext cx="570" cy="139"/>
            </a:xfrm>
            <a:prstGeom prst="line">
              <a:avLst/>
            </a:prstGeom>
            <a:noFill/>
            <a:ln w="9525">
              <a:solidFill>
                <a:schemeClr val="tx1"/>
              </a:solidFill>
              <a:round/>
              <a:headEnd type="triangle" w="med" len="med"/>
              <a:tailEnd type="triangle" w="med" len="med"/>
            </a:ln>
          </p:spPr>
          <p:txBody>
            <a:bodyPr/>
            <a:lstStyle/>
            <a:p>
              <a:endParaRPr lang="pl-PL"/>
            </a:p>
          </p:txBody>
        </p:sp>
        <p:sp>
          <p:nvSpPr>
            <p:cNvPr id="19467" name="Line 35"/>
            <p:cNvSpPr>
              <a:spLocks noChangeShapeType="1"/>
            </p:cNvSpPr>
            <p:nvPr/>
          </p:nvSpPr>
          <p:spPr bwMode="auto">
            <a:xfrm flipV="1">
              <a:off x="4795" y="1691"/>
              <a:ext cx="169" cy="171"/>
            </a:xfrm>
            <a:prstGeom prst="line">
              <a:avLst/>
            </a:prstGeom>
            <a:noFill/>
            <a:ln w="9525">
              <a:solidFill>
                <a:schemeClr val="tx1"/>
              </a:solidFill>
              <a:round/>
              <a:headEnd type="triangle" w="med" len="med"/>
              <a:tailEnd type="triangle" w="med" len="med"/>
            </a:ln>
          </p:spPr>
          <p:txBody>
            <a:bodyPr/>
            <a:lstStyle/>
            <a:p>
              <a:endParaRPr lang="pl-PL"/>
            </a:p>
          </p:txBody>
        </p:sp>
        <p:sp>
          <p:nvSpPr>
            <p:cNvPr id="19468" name="Line 36"/>
            <p:cNvSpPr>
              <a:spLocks noChangeShapeType="1"/>
            </p:cNvSpPr>
            <p:nvPr/>
          </p:nvSpPr>
          <p:spPr bwMode="auto">
            <a:xfrm flipV="1">
              <a:off x="3685" y="1590"/>
              <a:ext cx="133" cy="448"/>
            </a:xfrm>
            <a:prstGeom prst="line">
              <a:avLst/>
            </a:prstGeom>
            <a:noFill/>
            <a:ln w="9525">
              <a:solidFill>
                <a:schemeClr val="tx1"/>
              </a:solidFill>
              <a:round/>
              <a:headEnd type="triangle" w="med" len="med"/>
              <a:tailEnd type="triangle" w="med" len="med"/>
            </a:ln>
          </p:spPr>
          <p:txBody>
            <a:bodyPr/>
            <a:lstStyle/>
            <a:p>
              <a:endParaRPr lang="pl-PL"/>
            </a:p>
          </p:txBody>
        </p:sp>
        <p:sp>
          <p:nvSpPr>
            <p:cNvPr id="19469" name="Line 37"/>
            <p:cNvSpPr>
              <a:spLocks noChangeShapeType="1"/>
            </p:cNvSpPr>
            <p:nvPr/>
          </p:nvSpPr>
          <p:spPr bwMode="auto">
            <a:xfrm>
              <a:off x="4107" y="1478"/>
              <a:ext cx="202" cy="191"/>
            </a:xfrm>
            <a:prstGeom prst="line">
              <a:avLst/>
            </a:prstGeom>
            <a:noFill/>
            <a:ln w="9525">
              <a:solidFill>
                <a:schemeClr val="tx1"/>
              </a:solidFill>
              <a:round/>
              <a:headEnd type="triangle" w="med" len="med"/>
              <a:tailEnd type="triangle" w="med" len="med"/>
            </a:ln>
          </p:spPr>
          <p:txBody>
            <a:bodyPr/>
            <a:lstStyle/>
            <a:p>
              <a:endParaRPr lang="pl-PL"/>
            </a:p>
          </p:txBody>
        </p:sp>
        <p:sp>
          <p:nvSpPr>
            <p:cNvPr id="19470" name="Line 38"/>
            <p:cNvSpPr>
              <a:spLocks noChangeShapeType="1"/>
            </p:cNvSpPr>
            <p:nvPr/>
          </p:nvSpPr>
          <p:spPr bwMode="auto">
            <a:xfrm flipV="1">
              <a:off x="4107" y="1344"/>
              <a:ext cx="720" cy="96"/>
            </a:xfrm>
            <a:prstGeom prst="line">
              <a:avLst/>
            </a:prstGeom>
            <a:noFill/>
            <a:ln w="9525">
              <a:solidFill>
                <a:schemeClr val="tx1"/>
              </a:solidFill>
              <a:round/>
              <a:headEnd type="triangle" w="med" len="med"/>
              <a:tailEnd type="triangle" w="med" len="med"/>
            </a:ln>
          </p:spPr>
          <p:txBody>
            <a:bodyPr/>
            <a:lstStyle/>
            <a:p>
              <a:endParaRPr lang="pl-PL"/>
            </a:p>
          </p:txBody>
        </p:sp>
      </p:grpSp>
    </p:spTree>
  </p:cSld>
  <p:clrMapOvr>
    <a:masterClrMapping/>
  </p:clrMapOvr>
  <p:transition advClick="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z="3600" dirty="0" err="1" smtClean="0">
                <a:latin typeface="Arial" pitchFamily="34" charset="0"/>
              </a:rPr>
              <a:t>Multiscale</a:t>
            </a:r>
            <a:r>
              <a:rPr lang="en-US" sz="3600" dirty="0" smtClean="0">
                <a:latin typeface="Arial" pitchFamily="34" charset="0"/>
              </a:rPr>
              <a:t> computing</a:t>
            </a:r>
            <a:endParaRPr lang="nl-NL" sz="3600" dirty="0" smtClean="0">
              <a:latin typeface="Arial" pitchFamily="34" charset="0"/>
            </a:endParaRPr>
          </a:p>
        </p:txBody>
      </p:sp>
      <p:sp>
        <p:nvSpPr>
          <p:cNvPr id="3" name="Content Placeholder 2"/>
          <p:cNvSpPr>
            <a:spLocks noGrp="1"/>
          </p:cNvSpPr>
          <p:nvPr>
            <p:ph idx="1"/>
          </p:nvPr>
        </p:nvSpPr>
        <p:spPr>
          <a:xfrm>
            <a:off x="228600" y="1541463"/>
            <a:ext cx="8686800" cy="4554537"/>
          </a:xfrm>
        </p:spPr>
        <p:txBody>
          <a:bodyPr/>
          <a:lstStyle/>
          <a:p>
            <a:r>
              <a:rPr lang="en-GB" sz="2400" dirty="0" smtClean="0"/>
              <a:t>Inherently hybrid models are best serviced by different types of computing environments</a:t>
            </a:r>
          </a:p>
          <a:p>
            <a:r>
              <a:rPr lang="en-GB" sz="2400" dirty="0" smtClean="0"/>
              <a:t>Simulations in three dimensions require large scale computing capabilities.</a:t>
            </a:r>
            <a:endParaRPr lang="nl-NL" sz="2400" dirty="0" smtClean="0"/>
          </a:p>
          <a:p>
            <a:r>
              <a:rPr lang="en-GB" sz="2400" dirty="0" smtClean="0"/>
              <a:t>Such large scale hybrid models require a distributed computing ecosystem, where parts of the </a:t>
            </a:r>
            <a:r>
              <a:rPr lang="en-GB" sz="2400" dirty="0" err="1" smtClean="0"/>
              <a:t>multiscale</a:t>
            </a:r>
            <a:r>
              <a:rPr lang="en-GB" sz="2400" dirty="0" smtClean="0"/>
              <a:t> model are executed on the most appropriate computing resource.</a:t>
            </a:r>
          </a:p>
          <a:p>
            <a:r>
              <a:rPr lang="en-GB" sz="2400" dirty="0" smtClean="0">
                <a:sym typeface="Wingdings" pitchFamily="2" charset="2"/>
              </a:rPr>
              <a:t> </a:t>
            </a:r>
            <a:r>
              <a:rPr lang="en-GB" sz="2400" dirty="0" smtClean="0"/>
              <a:t>Distributed </a:t>
            </a:r>
            <a:r>
              <a:rPr lang="en-GB" sz="2400" dirty="0" err="1" smtClean="0"/>
              <a:t>Multiscale</a:t>
            </a:r>
            <a:r>
              <a:rPr lang="en-GB" sz="2400" dirty="0" smtClean="0"/>
              <a:t> Computing</a:t>
            </a:r>
            <a:endParaRPr lang="nl-NL" sz="2400" dirty="0" smtClean="0"/>
          </a:p>
          <a:p>
            <a:endParaRPr lang="nl-NL" sz="2400"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z="3600" dirty="0" smtClean="0">
                <a:latin typeface="Arial" pitchFamily="34" charset="0"/>
              </a:rPr>
              <a:t>Two paradigms</a:t>
            </a:r>
            <a:endParaRPr lang="nl-NL" sz="3600" dirty="0" smtClean="0">
              <a:latin typeface="Arial" pitchFamily="34" charset="0"/>
            </a:endParaRPr>
          </a:p>
        </p:txBody>
      </p:sp>
      <p:sp>
        <p:nvSpPr>
          <p:cNvPr id="41" name="Content Placeholder 40"/>
          <p:cNvSpPr>
            <a:spLocks noGrp="1"/>
          </p:cNvSpPr>
          <p:nvPr>
            <p:ph sz="half" idx="1"/>
          </p:nvPr>
        </p:nvSpPr>
        <p:spPr>
          <a:xfrm>
            <a:off x="304800" y="1371600"/>
            <a:ext cx="4267200" cy="1887538"/>
          </a:xfrm>
        </p:spPr>
        <p:txBody>
          <a:bodyPr>
            <a:normAutofit fontScale="77500" lnSpcReduction="20000"/>
          </a:bodyPr>
          <a:lstStyle/>
          <a:p>
            <a:pPr>
              <a:buFont typeface="Times New Roman" pitchFamily="16" charset="0"/>
              <a:buChar char="•"/>
              <a:defRPr/>
            </a:pPr>
            <a:r>
              <a:rPr lang="en-US" sz="2400" dirty="0" smtClean="0"/>
              <a:t>Loosely Coupled</a:t>
            </a:r>
          </a:p>
          <a:p>
            <a:pPr lvl="1">
              <a:buFont typeface="Times New Roman" pitchFamily="16" charset="0"/>
              <a:buChar char="–"/>
              <a:defRPr/>
            </a:pPr>
            <a:r>
              <a:rPr lang="en-US" sz="2000" dirty="0" smtClean="0"/>
              <a:t>One single scale model provides input to another</a:t>
            </a:r>
          </a:p>
          <a:p>
            <a:pPr lvl="1">
              <a:buFont typeface="Times New Roman" pitchFamily="16" charset="0"/>
              <a:buChar char="–"/>
              <a:defRPr/>
            </a:pPr>
            <a:r>
              <a:rPr lang="en-US" sz="2000" dirty="0" smtClean="0"/>
              <a:t>Single scale models are executed once</a:t>
            </a:r>
          </a:p>
          <a:p>
            <a:pPr lvl="1">
              <a:buFont typeface="Times New Roman" pitchFamily="16" charset="0"/>
              <a:buChar char="–"/>
              <a:defRPr/>
            </a:pPr>
            <a:r>
              <a:rPr lang="en-US" sz="2000" dirty="0" smtClean="0"/>
              <a:t>Workflow like</a:t>
            </a:r>
            <a:endParaRPr lang="nl-NL" sz="2000" dirty="0"/>
          </a:p>
        </p:txBody>
      </p:sp>
      <p:sp>
        <p:nvSpPr>
          <p:cNvPr id="42" name="Content Placeholder 41"/>
          <p:cNvSpPr>
            <a:spLocks noGrp="1"/>
          </p:cNvSpPr>
          <p:nvPr>
            <p:ph sz="half" idx="2"/>
          </p:nvPr>
        </p:nvSpPr>
        <p:spPr>
          <a:xfrm>
            <a:off x="4419600" y="1389063"/>
            <a:ext cx="4572000" cy="1887537"/>
          </a:xfrm>
        </p:spPr>
        <p:txBody>
          <a:bodyPr>
            <a:normAutofit fontScale="77500" lnSpcReduction="20000"/>
          </a:bodyPr>
          <a:lstStyle/>
          <a:p>
            <a:pPr>
              <a:buFont typeface="Times New Roman" pitchFamily="16" charset="0"/>
              <a:buChar char="•"/>
              <a:defRPr/>
            </a:pPr>
            <a:r>
              <a:rPr lang="en-US" sz="2400" dirty="0" smtClean="0"/>
              <a:t>Tightly Coupled</a:t>
            </a:r>
          </a:p>
          <a:p>
            <a:pPr lvl="1">
              <a:buFont typeface="Times New Roman" pitchFamily="16" charset="0"/>
              <a:buChar char="–"/>
              <a:defRPr/>
            </a:pPr>
            <a:r>
              <a:rPr lang="en-US" sz="2000" dirty="0" smtClean="0"/>
              <a:t>Single scale models call each other in an iterative loop</a:t>
            </a:r>
          </a:p>
          <a:p>
            <a:pPr lvl="1">
              <a:buFont typeface="Times New Roman" pitchFamily="16" charset="0"/>
              <a:buChar char="–"/>
              <a:defRPr/>
            </a:pPr>
            <a:r>
              <a:rPr lang="en-US" sz="2000" dirty="0" smtClean="0"/>
              <a:t>Single scale models may execute  many times</a:t>
            </a:r>
          </a:p>
          <a:p>
            <a:pPr lvl="1">
              <a:buFont typeface="Times New Roman" pitchFamily="16" charset="0"/>
              <a:buChar char="–"/>
              <a:defRPr/>
            </a:pPr>
            <a:r>
              <a:rPr lang="en-US" sz="2000" dirty="0" smtClean="0"/>
              <a:t>Dedicated coupling libraries are needed</a:t>
            </a:r>
            <a:endParaRPr lang="nl-NL" sz="2000" dirty="0"/>
          </a:p>
        </p:txBody>
      </p:sp>
      <p:grpSp>
        <p:nvGrpSpPr>
          <p:cNvPr id="2" name="Group 201"/>
          <p:cNvGrpSpPr>
            <a:grpSpLocks noChangeAspect="1"/>
          </p:cNvGrpSpPr>
          <p:nvPr/>
        </p:nvGrpSpPr>
        <p:grpSpPr bwMode="auto">
          <a:xfrm>
            <a:off x="574963" y="3295996"/>
            <a:ext cx="3252788" cy="2314575"/>
            <a:chOff x="0" y="4395785"/>
            <a:chExt cx="5083174" cy="3616325"/>
          </a:xfrm>
        </p:grpSpPr>
        <p:grpSp>
          <p:nvGrpSpPr>
            <p:cNvPr id="22562" name="Group 35"/>
            <p:cNvGrpSpPr>
              <a:grpSpLocks/>
            </p:cNvGrpSpPr>
            <p:nvPr/>
          </p:nvGrpSpPr>
          <p:grpSpPr bwMode="auto">
            <a:xfrm>
              <a:off x="0" y="4395785"/>
              <a:ext cx="5083174" cy="3616325"/>
              <a:chOff x="2551" y="747"/>
              <a:chExt cx="3202" cy="2278"/>
            </a:xfrm>
          </p:grpSpPr>
          <p:sp>
            <p:nvSpPr>
              <p:cNvPr id="22583" name="Line 4"/>
              <p:cNvSpPr>
                <a:spLocks noChangeShapeType="1"/>
              </p:cNvSpPr>
              <p:nvPr/>
            </p:nvSpPr>
            <p:spPr bwMode="auto">
              <a:xfrm flipV="1">
                <a:off x="3058" y="960"/>
                <a:ext cx="0" cy="1776"/>
              </a:xfrm>
              <a:prstGeom prst="line">
                <a:avLst/>
              </a:prstGeom>
              <a:noFill/>
              <a:ln w="19050">
                <a:solidFill>
                  <a:schemeClr val="tx1"/>
                </a:solidFill>
                <a:round/>
                <a:headEnd/>
                <a:tailEnd type="triangle" w="med" len="med"/>
              </a:ln>
            </p:spPr>
            <p:txBody>
              <a:bodyPr/>
              <a:lstStyle/>
              <a:p>
                <a:endParaRPr lang="pl-PL"/>
              </a:p>
            </p:txBody>
          </p:sp>
          <p:sp>
            <p:nvSpPr>
              <p:cNvPr id="22584" name="Text Box 5"/>
              <p:cNvSpPr txBox="1">
                <a:spLocks noChangeArrowheads="1"/>
              </p:cNvSpPr>
              <p:nvPr/>
            </p:nvSpPr>
            <p:spPr bwMode="auto">
              <a:xfrm>
                <a:off x="5238" y="2734"/>
                <a:ext cx="515" cy="291"/>
              </a:xfrm>
              <a:prstGeom prst="rect">
                <a:avLst/>
              </a:prstGeom>
              <a:noFill/>
              <a:ln w="9525">
                <a:noFill/>
                <a:miter lim="800000"/>
                <a:headEnd/>
                <a:tailEnd/>
              </a:ln>
            </p:spPr>
            <p:txBody>
              <a:bodyPr wrap="none">
                <a:spAutoFit/>
              </a:bodyPr>
              <a:lstStyle/>
              <a:p>
                <a:r>
                  <a:rPr lang="en-US" sz="1200"/>
                  <a:t>temporal</a:t>
                </a:r>
              </a:p>
              <a:p>
                <a:r>
                  <a:rPr lang="en-US" sz="1200"/>
                  <a:t>scale</a:t>
                </a:r>
              </a:p>
            </p:txBody>
          </p:sp>
          <p:sp>
            <p:nvSpPr>
              <p:cNvPr id="22585" name="Text Box 6"/>
              <p:cNvSpPr txBox="1">
                <a:spLocks noChangeArrowheads="1"/>
              </p:cNvSpPr>
              <p:nvPr/>
            </p:nvSpPr>
            <p:spPr bwMode="auto">
              <a:xfrm>
                <a:off x="2551" y="747"/>
                <a:ext cx="413" cy="291"/>
              </a:xfrm>
              <a:prstGeom prst="rect">
                <a:avLst/>
              </a:prstGeom>
              <a:noFill/>
              <a:ln w="9525">
                <a:noFill/>
                <a:miter lim="800000"/>
                <a:headEnd/>
                <a:tailEnd/>
              </a:ln>
            </p:spPr>
            <p:txBody>
              <a:bodyPr wrap="none">
                <a:spAutoFit/>
              </a:bodyPr>
              <a:lstStyle/>
              <a:p>
                <a:r>
                  <a:rPr lang="en-US" sz="1200"/>
                  <a:t>spatial</a:t>
                </a:r>
              </a:p>
              <a:p>
                <a:r>
                  <a:rPr lang="en-US" sz="1200"/>
                  <a:t>scale</a:t>
                </a:r>
              </a:p>
            </p:txBody>
          </p:sp>
          <p:sp>
            <p:nvSpPr>
              <p:cNvPr id="22586" name="Line 7"/>
              <p:cNvSpPr>
                <a:spLocks noChangeShapeType="1"/>
              </p:cNvSpPr>
              <p:nvPr/>
            </p:nvSpPr>
            <p:spPr bwMode="auto">
              <a:xfrm flipV="1">
                <a:off x="3058" y="2736"/>
                <a:ext cx="2318" cy="0"/>
              </a:xfrm>
              <a:prstGeom prst="line">
                <a:avLst/>
              </a:prstGeom>
              <a:noFill/>
              <a:ln w="19050">
                <a:solidFill>
                  <a:schemeClr val="tx1"/>
                </a:solidFill>
                <a:round/>
                <a:headEnd/>
                <a:tailEnd type="triangle" w="med" len="med"/>
              </a:ln>
            </p:spPr>
            <p:txBody>
              <a:bodyPr/>
              <a:lstStyle/>
              <a:p>
                <a:endParaRPr lang="pl-PL"/>
              </a:p>
            </p:txBody>
          </p:sp>
        </p:grpSp>
        <p:grpSp>
          <p:nvGrpSpPr>
            <p:cNvPr id="22563" name="Group 36"/>
            <p:cNvGrpSpPr>
              <a:grpSpLocks/>
            </p:cNvGrpSpPr>
            <p:nvPr/>
          </p:nvGrpSpPr>
          <p:grpSpPr bwMode="auto">
            <a:xfrm>
              <a:off x="417513" y="5029198"/>
              <a:ext cx="3881438" cy="2808287"/>
              <a:chOff x="2814" y="1146"/>
              <a:chExt cx="2445" cy="1769"/>
            </a:xfrm>
          </p:grpSpPr>
          <p:grpSp>
            <p:nvGrpSpPr>
              <p:cNvPr id="22571" name="Group 24"/>
              <p:cNvGrpSpPr>
                <a:grpSpLocks/>
              </p:cNvGrpSpPr>
              <p:nvPr/>
            </p:nvGrpSpPr>
            <p:grpSpPr bwMode="auto">
              <a:xfrm>
                <a:off x="2814" y="2214"/>
                <a:ext cx="296" cy="155"/>
                <a:chOff x="2814" y="2214"/>
                <a:chExt cx="296" cy="155"/>
              </a:xfrm>
            </p:grpSpPr>
            <p:sp>
              <p:nvSpPr>
                <p:cNvPr id="22581" name="Text Box 22"/>
                <p:cNvSpPr txBox="1">
                  <a:spLocks noChangeArrowheads="1"/>
                </p:cNvSpPr>
                <p:nvPr/>
              </p:nvSpPr>
              <p:spPr bwMode="auto">
                <a:xfrm>
                  <a:off x="2814" y="2214"/>
                  <a:ext cx="213" cy="155"/>
                </a:xfrm>
                <a:prstGeom prst="rect">
                  <a:avLst/>
                </a:prstGeom>
                <a:noFill/>
                <a:ln w="9525">
                  <a:noFill/>
                  <a:miter lim="800000"/>
                  <a:headEnd/>
                  <a:tailEnd/>
                </a:ln>
              </p:spPr>
              <p:txBody>
                <a:bodyPr wrap="none">
                  <a:spAutoFit/>
                </a:bodyPr>
                <a:lstStyle/>
                <a:p>
                  <a:r>
                    <a:rPr lang="en-US" sz="1000">
                      <a:latin typeface="Symbol" pitchFamily="18" charset="2"/>
                    </a:rPr>
                    <a:t>D</a:t>
                  </a:r>
                  <a:r>
                    <a:rPr lang="en-US" sz="1000"/>
                    <a:t>x</a:t>
                  </a:r>
                </a:p>
              </p:txBody>
            </p:sp>
            <p:sp>
              <p:nvSpPr>
                <p:cNvPr id="22582" name="Line 23"/>
                <p:cNvSpPr>
                  <a:spLocks noChangeShapeType="1"/>
                </p:cNvSpPr>
                <p:nvPr/>
              </p:nvSpPr>
              <p:spPr bwMode="auto">
                <a:xfrm rot="5400000">
                  <a:off x="3049" y="2235"/>
                  <a:ext cx="0" cy="123"/>
                </a:xfrm>
                <a:prstGeom prst="line">
                  <a:avLst/>
                </a:prstGeom>
                <a:noFill/>
                <a:ln w="9525">
                  <a:solidFill>
                    <a:schemeClr val="tx1"/>
                  </a:solidFill>
                  <a:round/>
                  <a:headEnd/>
                  <a:tailEnd/>
                </a:ln>
              </p:spPr>
              <p:txBody>
                <a:bodyPr/>
                <a:lstStyle/>
                <a:p>
                  <a:endParaRPr lang="pl-PL"/>
                </a:p>
              </p:txBody>
            </p:sp>
          </p:grpSp>
          <p:grpSp>
            <p:nvGrpSpPr>
              <p:cNvPr id="22572" name="Group 25"/>
              <p:cNvGrpSpPr>
                <a:grpSpLocks/>
              </p:cNvGrpSpPr>
              <p:nvPr/>
            </p:nvGrpSpPr>
            <p:grpSpPr bwMode="auto">
              <a:xfrm>
                <a:off x="2823" y="1146"/>
                <a:ext cx="293" cy="154"/>
                <a:chOff x="2817" y="2215"/>
                <a:chExt cx="293" cy="154"/>
              </a:xfrm>
            </p:grpSpPr>
            <p:sp>
              <p:nvSpPr>
                <p:cNvPr id="22579" name="Text Box 26"/>
                <p:cNvSpPr txBox="1">
                  <a:spLocks noChangeArrowheads="1"/>
                </p:cNvSpPr>
                <p:nvPr/>
              </p:nvSpPr>
              <p:spPr bwMode="auto">
                <a:xfrm>
                  <a:off x="2817" y="2215"/>
                  <a:ext cx="160" cy="154"/>
                </a:xfrm>
                <a:prstGeom prst="rect">
                  <a:avLst/>
                </a:prstGeom>
                <a:noFill/>
                <a:ln w="9525">
                  <a:noFill/>
                  <a:miter lim="800000"/>
                  <a:headEnd/>
                  <a:tailEnd/>
                </a:ln>
              </p:spPr>
              <p:txBody>
                <a:bodyPr wrap="none">
                  <a:spAutoFit/>
                </a:bodyPr>
                <a:lstStyle/>
                <a:p>
                  <a:r>
                    <a:rPr lang="en-US" sz="1000"/>
                    <a:t>L</a:t>
                  </a:r>
                </a:p>
              </p:txBody>
            </p:sp>
            <p:sp>
              <p:nvSpPr>
                <p:cNvPr id="22580" name="Line 27"/>
                <p:cNvSpPr>
                  <a:spLocks noChangeShapeType="1"/>
                </p:cNvSpPr>
                <p:nvPr/>
              </p:nvSpPr>
              <p:spPr bwMode="auto">
                <a:xfrm rot="5400000">
                  <a:off x="3049" y="2235"/>
                  <a:ext cx="0" cy="123"/>
                </a:xfrm>
                <a:prstGeom prst="line">
                  <a:avLst/>
                </a:prstGeom>
                <a:noFill/>
                <a:ln w="9525">
                  <a:solidFill>
                    <a:schemeClr val="tx1"/>
                  </a:solidFill>
                  <a:round/>
                  <a:headEnd/>
                  <a:tailEnd/>
                </a:ln>
              </p:spPr>
              <p:txBody>
                <a:bodyPr/>
                <a:lstStyle/>
                <a:p>
                  <a:endParaRPr lang="pl-PL"/>
                </a:p>
              </p:txBody>
            </p:sp>
          </p:grpSp>
          <p:grpSp>
            <p:nvGrpSpPr>
              <p:cNvPr id="22573" name="Group 31"/>
              <p:cNvGrpSpPr>
                <a:grpSpLocks/>
              </p:cNvGrpSpPr>
              <p:nvPr/>
            </p:nvGrpSpPr>
            <p:grpSpPr bwMode="auto">
              <a:xfrm>
                <a:off x="3350" y="2670"/>
                <a:ext cx="204" cy="243"/>
                <a:chOff x="3350" y="2670"/>
                <a:chExt cx="204" cy="243"/>
              </a:xfrm>
            </p:grpSpPr>
            <p:sp>
              <p:nvSpPr>
                <p:cNvPr id="22577" name="Line 21"/>
                <p:cNvSpPr>
                  <a:spLocks noChangeShapeType="1"/>
                </p:cNvSpPr>
                <p:nvPr/>
              </p:nvSpPr>
              <p:spPr bwMode="auto">
                <a:xfrm>
                  <a:off x="3446" y="2670"/>
                  <a:ext cx="0" cy="123"/>
                </a:xfrm>
                <a:prstGeom prst="line">
                  <a:avLst/>
                </a:prstGeom>
                <a:noFill/>
                <a:ln w="9525">
                  <a:solidFill>
                    <a:schemeClr val="tx1"/>
                  </a:solidFill>
                  <a:round/>
                  <a:headEnd/>
                  <a:tailEnd/>
                </a:ln>
              </p:spPr>
              <p:txBody>
                <a:bodyPr/>
                <a:lstStyle/>
                <a:p>
                  <a:endParaRPr lang="pl-PL"/>
                </a:p>
              </p:txBody>
            </p:sp>
            <p:sp>
              <p:nvSpPr>
                <p:cNvPr id="22578" name="Text Box 30"/>
                <p:cNvSpPr txBox="1">
                  <a:spLocks noChangeArrowheads="1"/>
                </p:cNvSpPr>
                <p:nvPr/>
              </p:nvSpPr>
              <p:spPr bwMode="auto">
                <a:xfrm>
                  <a:off x="3350" y="2758"/>
                  <a:ext cx="204" cy="155"/>
                </a:xfrm>
                <a:prstGeom prst="rect">
                  <a:avLst/>
                </a:prstGeom>
                <a:noFill/>
                <a:ln w="9525">
                  <a:noFill/>
                  <a:miter lim="800000"/>
                  <a:headEnd/>
                  <a:tailEnd/>
                </a:ln>
              </p:spPr>
              <p:txBody>
                <a:bodyPr wrap="none">
                  <a:spAutoFit/>
                </a:bodyPr>
                <a:lstStyle/>
                <a:p>
                  <a:r>
                    <a:rPr lang="en-US" sz="1000">
                      <a:latin typeface="Symbol" pitchFamily="18" charset="2"/>
                    </a:rPr>
                    <a:t>D</a:t>
                  </a:r>
                  <a:r>
                    <a:rPr lang="en-US" sz="1000"/>
                    <a:t>t</a:t>
                  </a:r>
                </a:p>
              </p:txBody>
            </p:sp>
          </p:grpSp>
          <p:grpSp>
            <p:nvGrpSpPr>
              <p:cNvPr id="22574" name="Group 32"/>
              <p:cNvGrpSpPr>
                <a:grpSpLocks/>
              </p:cNvGrpSpPr>
              <p:nvPr/>
            </p:nvGrpSpPr>
            <p:grpSpPr bwMode="auto">
              <a:xfrm>
                <a:off x="5088" y="2671"/>
                <a:ext cx="171" cy="244"/>
                <a:chOff x="3347" y="2670"/>
                <a:chExt cx="171" cy="244"/>
              </a:xfrm>
            </p:grpSpPr>
            <p:sp>
              <p:nvSpPr>
                <p:cNvPr id="22575" name="Line 33"/>
                <p:cNvSpPr>
                  <a:spLocks noChangeShapeType="1"/>
                </p:cNvSpPr>
                <p:nvPr/>
              </p:nvSpPr>
              <p:spPr bwMode="auto">
                <a:xfrm>
                  <a:off x="3446" y="2670"/>
                  <a:ext cx="0" cy="123"/>
                </a:xfrm>
                <a:prstGeom prst="line">
                  <a:avLst/>
                </a:prstGeom>
                <a:noFill/>
                <a:ln w="9525">
                  <a:solidFill>
                    <a:schemeClr val="tx1"/>
                  </a:solidFill>
                  <a:round/>
                  <a:headEnd/>
                  <a:tailEnd/>
                </a:ln>
              </p:spPr>
              <p:txBody>
                <a:bodyPr/>
                <a:lstStyle/>
                <a:p>
                  <a:endParaRPr lang="pl-PL"/>
                </a:p>
              </p:txBody>
            </p:sp>
            <p:sp>
              <p:nvSpPr>
                <p:cNvPr id="22576" name="Text Box 34"/>
                <p:cNvSpPr txBox="1">
                  <a:spLocks noChangeArrowheads="1"/>
                </p:cNvSpPr>
                <p:nvPr/>
              </p:nvSpPr>
              <p:spPr bwMode="auto">
                <a:xfrm>
                  <a:off x="3347" y="2759"/>
                  <a:ext cx="171" cy="155"/>
                </a:xfrm>
                <a:prstGeom prst="rect">
                  <a:avLst/>
                </a:prstGeom>
                <a:noFill/>
                <a:ln w="9525">
                  <a:noFill/>
                  <a:miter lim="800000"/>
                  <a:headEnd/>
                  <a:tailEnd/>
                </a:ln>
              </p:spPr>
              <p:txBody>
                <a:bodyPr wrap="none">
                  <a:spAutoFit/>
                </a:bodyPr>
                <a:lstStyle/>
                <a:p>
                  <a:r>
                    <a:rPr lang="en-US" sz="1000"/>
                    <a:t>T</a:t>
                  </a:r>
                </a:p>
              </p:txBody>
            </p:sp>
          </p:grpSp>
        </p:grpSp>
        <p:grpSp>
          <p:nvGrpSpPr>
            <p:cNvPr id="22564" name="Group 43"/>
            <p:cNvGrpSpPr>
              <a:grpSpLocks/>
            </p:cNvGrpSpPr>
            <p:nvPr/>
          </p:nvGrpSpPr>
          <p:grpSpPr bwMode="auto">
            <a:xfrm>
              <a:off x="1419225" y="5124448"/>
              <a:ext cx="2782887" cy="1698625"/>
              <a:chOff x="1503" y="2966"/>
              <a:chExt cx="1753" cy="1070"/>
            </a:xfrm>
          </p:grpSpPr>
          <p:sp>
            <p:nvSpPr>
              <p:cNvPr id="22567" name="Rectangle 38"/>
              <p:cNvSpPr>
                <a:spLocks noChangeArrowheads="1"/>
              </p:cNvSpPr>
              <p:nvPr/>
            </p:nvSpPr>
            <p:spPr bwMode="auto">
              <a:xfrm>
                <a:off x="1507" y="3809"/>
                <a:ext cx="448" cy="224"/>
              </a:xfrm>
              <a:prstGeom prst="rect">
                <a:avLst/>
              </a:prstGeom>
              <a:solidFill>
                <a:srgbClr val="FF9900"/>
              </a:solidFill>
              <a:ln w="19050">
                <a:solidFill>
                  <a:schemeClr val="tx1"/>
                </a:solidFill>
                <a:miter lim="800000"/>
                <a:headEnd/>
                <a:tailEnd/>
              </a:ln>
            </p:spPr>
            <p:txBody>
              <a:bodyPr wrap="none" anchor="ctr"/>
              <a:lstStyle/>
              <a:p>
                <a:endParaRPr lang="en-US"/>
              </a:p>
            </p:txBody>
          </p:sp>
          <p:sp>
            <p:nvSpPr>
              <p:cNvPr id="22568" name="Rectangle 39"/>
              <p:cNvSpPr>
                <a:spLocks noChangeArrowheads="1"/>
              </p:cNvSpPr>
              <p:nvPr/>
            </p:nvSpPr>
            <p:spPr bwMode="auto">
              <a:xfrm>
                <a:off x="2942" y="2966"/>
                <a:ext cx="314" cy="459"/>
              </a:xfrm>
              <a:prstGeom prst="rect">
                <a:avLst/>
              </a:prstGeom>
              <a:solidFill>
                <a:srgbClr val="FF9900"/>
              </a:solidFill>
              <a:ln w="19050">
                <a:solidFill>
                  <a:schemeClr val="tx1"/>
                </a:solidFill>
                <a:miter lim="800000"/>
                <a:headEnd/>
                <a:tailEnd/>
              </a:ln>
            </p:spPr>
            <p:txBody>
              <a:bodyPr wrap="none" anchor="ctr"/>
              <a:lstStyle/>
              <a:p>
                <a:endParaRPr lang="en-US"/>
              </a:p>
            </p:txBody>
          </p:sp>
          <p:sp>
            <p:nvSpPr>
              <p:cNvPr id="22569" name="Rectangle 42"/>
              <p:cNvSpPr>
                <a:spLocks noChangeArrowheads="1"/>
              </p:cNvSpPr>
              <p:nvPr/>
            </p:nvSpPr>
            <p:spPr bwMode="auto">
              <a:xfrm>
                <a:off x="2239" y="3441"/>
                <a:ext cx="244" cy="230"/>
              </a:xfrm>
              <a:prstGeom prst="rect">
                <a:avLst/>
              </a:prstGeom>
              <a:solidFill>
                <a:srgbClr val="FF9900"/>
              </a:solidFill>
              <a:ln w="19050">
                <a:solidFill>
                  <a:schemeClr val="tx1"/>
                </a:solidFill>
                <a:miter lim="800000"/>
                <a:headEnd/>
                <a:tailEnd/>
              </a:ln>
            </p:spPr>
            <p:txBody>
              <a:bodyPr wrap="none" anchor="ctr"/>
              <a:lstStyle/>
              <a:p>
                <a:endParaRPr lang="en-US"/>
              </a:p>
            </p:txBody>
          </p:sp>
          <p:sp>
            <p:nvSpPr>
              <p:cNvPr id="22570" name="Rectangle 37"/>
              <p:cNvSpPr>
                <a:spLocks noChangeArrowheads="1"/>
              </p:cNvSpPr>
              <p:nvPr/>
            </p:nvSpPr>
            <p:spPr bwMode="auto">
              <a:xfrm>
                <a:off x="1503" y="2969"/>
                <a:ext cx="1748" cy="1067"/>
              </a:xfrm>
              <a:prstGeom prst="rect">
                <a:avLst/>
              </a:prstGeom>
              <a:noFill/>
              <a:ln w="19050">
                <a:solidFill>
                  <a:schemeClr val="folHlink"/>
                </a:solidFill>
                <a:prstDash val="dash"/>
                <a:miter lim="800000"/>
                <a:headEnd/>
                <a:tailEnd/>
              </a:ln>
            </p:spPr>
            <p:txBody>
              <a:bodyPr wrap="none" anchor="ctr"/>
              <a:lstStyle/>
              <a:p>
                <a:endParaRPr lang="en-US"/>
              </a:p>
            </p:txBody>
          </p:sp>
        </p:grpSp>
        <p:sp>
          <p:nvSpPr>
            <p:cNvPr id="22565" name="Line 44"/>
            <p:cNvSpPr>
              <a:spLocks noChangeShapeType="1"/>
            </p:cNvSpPr>
            <p:nvPr/>
          </p:nvSpPr>
          <p:spPr bwMode="auto">
            <a:xfrm flipV="1">
              <a:off x="2173287" y="6053136"/>
              <a:ext cx="346075" cy="492125"/>
            </a:xfrm>
            <a:prstGeom prst="line">
              <a:avLst/>
            </a:prstGeom>
            <a:noFill/>
            <a:ln w="9525">
              <a:solidFill>
                <a:schemeClr val="tx1"/>
              </a:solidFill>
              <a:round/>
              <a:headEnd/>
              <a:tailEnd type="triangle" w="med" len="med"/>
            </a:ln>
          </p:spPr>
          <p:txBody>
            <a:bodyPr/>
            <a:lstStyle/>
            <a:p>
              <a:endParaRPr lang="pl-PL"/>
            </a:p>
          </p:txBody>
        </p:sp>
        <p:sp>
          <p:nvSpPr>
            <p:cNvPr id="22566" name="Line 45"/>
            <p:cNvSpPr>
              <a:spLocks noChangeShapeType="1"/>
            </p:cNvSpPr>
            <p:nvPr/>
          </p:nvSpPr>
          <p:spPr bwMode="auto">
            <a:xfrm flipV="1">
              <a:off x="3021012" y="5640386"/>
              <a:ext cx="642937" cy="381000"/>
            </a:xfrm>
            <a:prstGeom prst="line">
              <a:avLst/>
            </a:prstGeom>
            <a:noFill/>
            <a:ln w="9525">
              <a:solidFill>
                <a:schemeClr val="tx1"/>
              </a:solidFill>
              <a:round/>
              <a:headEnd/>
              <a:tailEnd type="triangle" w="med" len="med"/>
            </a:ln>
          </p:spPr>
          <p:txBody>
            <a:bodyPr/>
            <a:lstStyle/>
            <a:p>
              <a:endParaRPr lang="pl-PL"/>
            </a:p>
          </p:txBody>
        </p:sp>
      </p:grpSp>
      <p:grpSp>
        <p:nvGrpSpPr>
          <p:cNvPr id="10" name="Group 204"/>
          <p:cNvGrpSpPr>
            <a:grpSpLocks noChangeAspect="1"/>
          </p:cNvGrpSpPr>
          <p:nvPr/>
        </p:nvGrpSpPr>
        <p:grpSpPr bwMode="auto">
          <a:xfrm>
            <a:off x="4572000" y="3320934"/>
            <a:ext cx="3252788" cy="2314575"/>
            <a:chOff x="4049713" y="1822450"/>
            <a:chExt cx="5083174" cy="3616325"/>
          </a:xfrm>
        </p:grpSpPr>
        <p:grpSp>
          <p:nvGrpSpPr>
            <p:cNvPr id="22535" name="Group 35"/>
            <p:cNvGrpSpPr>
              <a:grpSpLocks/>
            </p:cNvGrpSpPr>
            <p:nvPr/>
          </p:nvGrpSpPr>
          <p:grpSpPr bwMode="auto">
            <a:xfrm>
              <a:off x="4049713" y="1822450"/>
              <a:ext cx="5083174" cy="3616325"/>
              <a:chOff x="2551" y="747"/>
              <a:chExt cx="3202" cy="2278"/>
            </a:xfrm>
          </p:grpSpPr>
          <p:sp>
            <p:nvSpPr>
              <p:cNvPr id="22558" name="Line 4"/>
              <p:cNvSpPr>
                <a:spLocks noChangeShapeType="1"/>
              </p:cNvSpPr>
              <p:nvPr/>
            </p:nvSpPr>
            <p:spPr bwMode="auto">
              <a:xfrm flipV="1">
                <a:off x="3058" y="960"/>
                <a:ext cx="0" cy="1776"/>
              </a:xfrm>
              <a:prstGeom prst="line">
                <a:avLst/>
              </a:prstGeom>
              <a:noFill/>
              <a:ln w="19050">
                <a:solidFill>
                  <a:schemeClr val="tx1"/>
                </a:solidFill>
                <a:round/>
                <a:headEnd/>
                <a:tailEnd type="triangle" w="med" len="med"/>
              </a:ln>
            </p:spPr>
            <p:txBody>
              <a:bodyPr/>
              <a:lstStyle/>
              <a:p>
                <a:endParaRPr lang="pl-PL"/>
              </a:p>
            </p:txBody>
          </p:sp>
          <p:sp>
            <p:nvSpPr>
              <p:cNvPr id="22559" name="Text Box 5"/>
              <p:cNvSpPr txBox="1">
                <a:spLocks noChangeArrowheads="1"/>
              </p:cNvSpPr>
              <p:nvPr/>
            </p:nvSpPr>
            <p:spPr bwMode="auto">
              <a:xfrm>
                <a:off x="5238" y="2734"/>
                <a:ext cx="515" cy="291"/>
              </a:xfrm>
              <a:prstGeom prst="rect">
                <a:avLst/>
              </a:prstGeom>
              <a:noFill/>
              <a:ln w="9525">
                <a:noFill/>
                <a:miter lim="800000"/>
                <a:headEnd/>
                <a:tailEnd/>
              </a:ln>
            </p:spPr>
            <p:txBody>
              <a:bodyPr wrap="none">
                <a:spAutoFit/>
              </a:bodyPr>
              <a:lstStyle/>
              <a:p>
                <a:r>
                  <a:rPr lang="en-US" sz="1200"/>
                  <a:t>temporal</a:t>
                </a:r>
              </a:p>
              <a:p>
                <a:r>
                  <a:rPr lang="en-US" sz="1200"/>
                  <a:t>scale</a:t>
                </a:r>
              </a:p>
            </p:txBody>
          </p:sp>
          <p:sp>
            <p:nvSpPr>
              <p:cNvPr id="22560" name="Text Box 6"/>
              <p:cNvSpPr txBox="1">
                <a:spLocks noChangeArrowheads="1"/>
              </p:cNvSpPr>
              <p:nvPr/>
            </p:nvSpPr>
            <p:spPr bwMode="auto">
              <a:xfrm>
                <a:off x="2551" y="747"/>
                <a:ext cx="413" cy="291"/>
              </a:xfrm>
              <a:prstGeom prst="rect">
                <a:avLst/>
              </a:prstGeom>
              <a:noFill/>
              <a:ln w="9525">
                <a:noFill/>
                <a:miter lim="800000"/>
                <a:headEnd/>
                <a:tailEnd/>
              </a:ln>
            </p:spPr>
            <p:txBody>
              <a:bodyPr wrap="none">
                <a:spAutoFit/>
              </a:bodyPr>
              <a:lstStyle/>
              <a:p>
                <a:r>
                  <a:rPr lang="en-US" sz="1200"/>
                  <a:t>spatial</a:t>
                </a:r>
              </a:p>
              <a:p>
                <a:r>
                  <a:rPr lang="en-US" sz="1200"/>
                  <a:t>scale</a:t>
                </a:r>
              </a:p>
            </p:txBody>
          </p:sp>
          <p:sp>
            <p:nvSpPr>
              <p:cNvPr id="22561" name="Line 7"/>
              <p:cNvSpPr>
                <a:spLocks noChangeShapeType="1"/>
              </p:cNvSpPr>
              <p:nvPr/>
            </p:nvSpPr>
            <p:spPr bwMode="auto">
              <a:xfrm flipV="1">
                <a:off x="3058" y="2736"/>
                <a:ext cx="2318" cy="0"/>
              </a:xfrm>
              <a:prstGeom prst="line">
                <a:avLst/>
              </a:prstGeom>
              <a:noFill/>
              <a:ln w="19050">
                <a:solidFill>
                  <a:schemeClr val="tx1"/>
                </a:solidFill>
                <a:round/>
                <a:headEnd/>
                <a:tailEnd type="triangle" w="med" len="med"/>
              </a:ln>
            </p:spPr>
            <p:txBody>
              <a:bodyPr/>
              <a:lstStyle/>
              <a:p>
                <a:endParaRPr lang="pl-PL"/>
              </a:p>
            </p:txBody>
          </p:sp>
        </p:grpSp>
        <p:grpSp>
          <p:nvGrpSpPr>
            <p:cNvPr id="22536" name="Group 36"/>
            <p:cNvGrpSpPr>
              <a:grpSpLocks/>
            </p:cNvGrpSpPr>
            <p:nvPr/>
          </p:nvGrpSpPr>
          <p:grpSpPr bwMode="auto">
            <a:xfrm>
              <a:off x="4467226" y="2455863"/>
              <a:ext cx="3881438" cy="2808287"/>
              <a:chOff x="2814" y="1146"/>
              <a:chExt cx="2445" cy="1769"/>
            </a:xfrm>
          </p:grpSpPr>
          <p:grpSp>
            <p:nvGrpSpPr>
              <p:cNvPr id="22546" name="Group 24"/>
              <p:cNvGrpSpPr>
                <a:grpSpLocks/>
              </p:cNvGrpSpPr>
              <p:nvPr/>
            </p:nvGrpSpPr>
            <p:grpSpPr bwMode="auto">
              <a:xfrm>
                <a:off x="2814" y="2214"/>
                <a:ext cx="296" cy="155"/>
                <a:chOff x="2814" y="2214"/>
                <a:chExt cx="296" cy="155"/>
              </a:xfrm>
            </p:grpSpPr>
            <p:sp>
              <p:nvSpPr>
                <p:cNvPr id="22556" name="Text Box 22"/>
                <p:cNvSpPr txBox="1">
                  <a:spLocks noChangeArrowheads="1"/>
                </p:cNvSpPr>
                <p:nvPr/>
              </p:nvSpPr>
              <p:spPr bwMode="auto">
                <a:xfrm>
                  <a:off x="2814" y="2214"/>
                  <a:ext cx="213" cy="155"/>
                </a:xfrm>
                <a:prstGeom prst="rect">
                  <a:avLst/>
                </a:prstGeom>
                <a:noFill/>
                <a:ln w="9525">
                  <a:noFill/>
                  <a:miter lim="800000"/>
                  <a:headEnd/>
                  <a:tailEnd/>
                </a:ln>
              </p:spPr>
              <p:txBody>
                <a:bodyPr wrap="none">
                  <a:spAutoFit/>
                </a:bodyPr>
                <a:lstStyle/>
                <a:p>
                  <a:r>
                    <a:rPr lang="en-US" sz="1000">
                      <a:latin typeface="Symbol" pitchFamily="18" charset="2"/>
                    </a:rPr>
                    <a:t>D</a:t>
                  </a:r>
                  <a:r>
                    <a:rPr lang="en-US" sz="1000"/>
                    <a:t>x</a:t>
                  </a:r>
                </a:p>
              </p:txBody>
            </p:sp>
            <p:sp>
              <p:nvSpPr>
                <p:cNvPr id="22557" name="Line 23"/>
                <p:cNvSpPr>
                  <a:spLocks noChangeShapeType="1"/>
                </p:cNvSpPr>
                <p:nvPr/>
              </p:nvSpPr>
              <p:spPr bwMode="auto">
                <a:xfrm rot="5400000">
                  <a:off x="3049" y="2235"/>
                  <a:ext cx="0" cy="123"/>
                </a:xfrm>
                <a:prstGeom prst="line">
                  <a:avLst/>
                </a:prstGeom>
                <a:noFill/>
                <a:ln w="9525">
                  <a:solidFill>
                    <a:schemeClr val="tx1"/>
                  </a:solidFill>
                  <a:round/>
                  <a:headEnd/>
                  <a:tailEnd/>
                </a:ln>
              </p:spPr>
              <p:txBody>
                <a:bodyPr/>
                <a:lstStyle/>
                <a:p>
                  <a:endParaRPr lang="pl-PL"/>
                </a:p>
              </p:txBody>
            </p:sp>
          </p:grpSp>
          <p:grpSp>
            <p:nvGrpSpPr>
              <p:cNvPr id="22547" name="Group 25"/>
              <p:cNvGrpSpPr>
                <a:grpSpLocks/>
              </p:cNvGrpSpPr>
              <p:nvPr/>
            </p:nvGrpSpPr>
            <p:grpSpPr bwMode="auto">
              <a:xfrm>
                <a:off x="2823" y="1146"/>
                <a:ext cx="293" cy="154"/>
                <a:chOff x="2817" y="2215"/>
                <a:chExt cx="293" cy="154"/>
              </a:xfrm>
            </p:grpSpPr>
            <p:sp>
              <p:nvSpPr>
                <p:cNvPr id="22554" name="Text Box 26"/>
                <p:cNvSpPr txBox="1">
                  <a:spLocks noChangeArrowheads="1"/>
                </p:cNvSpPr>
                <p:nvPr/>
              </p:nvSpPr>
              <p:spPr bwMode="auto">
                <a:xfrm>
                  <a:off x="2817" y="2215"/>
                  <a:ext cx="160" cy="154"/>
                </a:xfrm>
                <a:prstGeom prst="rect">
                  <a:avLst/>
                </a:prstGeom>
                <a:noFill/>
                <a:ln w="9525">
                  <a:noFill/>
                  <a:miter lim="800000"/>
                  <a:headEnd/>
                  <a:tailEnd/>
                </a:ln>
              </p:spPr>
              <p:txBody>
                <a:bodyPr wrap="none">
                  <a:spAutoFit/>
                </a:bodyPr>
                <a:lstStyle/>
                <a:p>
                  <a:r>
                    <a:rPr lang="en-US" sz="1000"/>
                    <a:t>L</a:t>
                  </a:r>
                </a:p>
              </p:txBody>
            </p:sp>
            <p:sp>
              <p:nvSpPr>
                <p:cNvPr id="22555" name="Line 27"/>
                <p:cNvSpPr>
                  <a:spLocks noChangeShapeType="1"/>
                </p:cNvSpPr>
                <p:nvPr/>
              </p:nvSpPr>
              <p:spPr bwMode="auto">
                <a:xfrm rot="5400000">
                  <a:off x="3049" y="2235"/>
                  <a:ext cx="0" cy="123"/>
                </a:xfrm>
                <a:prstGeom prst="line">
                  <a:avLst/>
                </a:prstGeom>
                <a:noFill/>
                <a:ln w="9525">
                  <a:solidFill>
                    <a:schemeClr val="tx1"/>
                  </a:solidFill>
                  <a:round/>
                  <a:headEnd/>
                  <a:tailEnd/>
                </a:ln>
              </p:spPr>
              <p:txBody>
                <a:bodyPr/>
                <a:lstStyle/>
                <a:p>
                  <a:endParaRPr lang="pl-PL"/>
                </a:p>
              </p:txBody>
            </p:sp>
          </p:grpSp>
          <p:grpSp>
            <p:nvGrpSpPr>
              <p:cNvPr id="22548" name="Group 31"/>
              <p:cNvGrpSpPr>
                <a:grpSpLocks/>
              </p:cNvGrpSpPr>
              <p:nvPr/>
            </p:nvGrpSpPr>
            <p:grpSpPr bwMode="auto">
              <a:xfrm>
                <a:off x="3350" y="2670"/>
                <a:ext cx="204" cy="243"/>
                <a:chOff x="3350" y="2670"/>
                <a:chExt cx="204" cy="243"/>
              </a:xfrm>
            </p:grpSpPr>
            <p:sp>
              <p:nvSpPr>
                <p:cNvPr id="22552" name="Line 21"/>
                <p:cNvSpPr>
                  <a:spLocks noChangeShapeType="1"/>
                </p:cNvSpPr>
                <p:nvPr/>
              </p:nvSpPr>
              <p:spPr bwMode="auto">
                <a:xfrm>
                  <a:off x="3446" y="2670"/>
                  <a:ext cx="0" cy="123"/>
                </a:xfrm>
                <a:prstGeom prst="line">
                  <a:avLst/>
                </a:prstGeom>
                <a:noFill/>
                <a:ln w="9525">
                  <a:solidFill>
                    <a:schemeClr val="tx1"/>
                  </a:solidFill>
                  <a:round/>
                  <a:headEnd/>
                  <a:tailEnd/>
                </a:ln>
              </p:spPr>
              <p:txBody>
                <a:bodyPr/>
                <a:lstStyle/>
                <a:p>
                  <a:endParaRPr lang="pl-PL"/>
                </a:p>
              </p:txBody>
            </p:sp>
            <p:sp>
              <p:nvSpPr>
                <p:cNvPr id="22553" name="Text Box 30"/>
                <p:cNvSpPr txBox="1">
                  <a:spLocks noChangeArrowheads="1"/>
                </p:cNvSpPr>
                <p:nvPr/>
              </p:nvSpPr>
              <p:spPr bwMode="auto">
                <a:xfrm>
                  <a:off x="3350" y="2758"/>
                  <a:ext cx="204" cy="155"/>
                </a:xfrm>
                <a:prstGeom prst="rect">
                  <a:avLst/>
                </a:prstGeom>
                <a:noFill/>
                <a:ln w="9525">
                  <a:noFill/>
                  <a:miter lim="800000"/>
                  <a:headEnd/>
                  <a:tailEnd/>
                </a:ln>
              </p:spPr>
              <p:txBody>
                <a:bodyPr wrap="none">
                  <a:spAutoFit/>
                </a:bodyPr>
                <a:lstStyle/>
                <a:p>
                  <a:r>
                    <a:rPr lang="en-US" sz="1000">
                      <a:latin typeface="Symbol" pitchFamily="18" charset="2"/>
                    </a:rPr>
                    <a:t>D</a:t>
                  </a:r>
                  <a:r>
                    <a:rPr lang="en-US" sz="1000"/>
                    <a:t>t</a:t>
                  </a:r>
                </a:p>
              </p:txBody>
            </p:sp>
          </p:grpSp>
          <p:grpSp>
            <p:nvGrpSpPr>
              <p:cNvPr id="22549" name="Group 32"/>
              <p:cNvGrpSpPr>
                <a:grpSpLocks/>
              </p:cNvGrpSpPr>
              <p:nvPr/>
            </p:nvGrpSpPr>
            <p:grpSpPr bwMode="auto">
              <a:xfrm>
                <a:off x="5088" y="2671"/>
                <a:ext cx="171" cy="244"/>
                <a:chOff x="3347" y="2670"/>
                <a:chExt cx="171" cy="244"/>
              </a:xfrm>
            </p:grpSpPr>
            <p:sp>
              <p:nvSpPr>
                <p:cNvPr id="22550" name="Line 33"/>
                <p:cNvSpPr>
                  <a:spLocks noChangeShapeType="1"/>
                </p:cNvSpPr>
                <p:nvPr/>
              </p:nvSpPr>
              <p:spPr bwMode="auto">
                <a:xfrm>
                  <a:off x="3446" y="2670"/>
                  <a:ext cx="0" cy="123"/>
                </a:xfrm>
                <a:prstGeom prst="line">
                  <a:avLst/>
                </a:prstGeom>
                <a:noFill/>
                <a:ln w="9525">
                  <a:solidFill>
                    <a:schemeClr val="tx1"/>
                  </a:solidFill>
                  <a:round/>
                  <a:headEnd/>
                  <a:tailEnd/>
                </a:ln>
              </p:spPr>
              <p:txBody>
                <a:bodyPr/>
                <a:lstStyle/>
                <a:p>
                  <a:endParaRPr lang="pl-PL"/>
                </a:p>
              </p:txBody>
            </p:sp>
            <p:sp>
              <p:nvSpPr>
                <p:cNvPr id="22551" name="Text Box 34"/>
                <p:cNvSpPr txBox="1">
                  <a:spLocks noChangeArrowheads="1"/>
                </p:cNvSpPr>
                <p:nvPr/>
              </p:nvSpPr>
              <p:spPr bwMode="auto">
                <a:xfrm>
                  <a:off x="3347" y="2759"/>
                  <a:ext cx="171" cy="155"/>
                </a:xfrm>
                <a:prstGeom prst="rect">
                  <a:avLst/>
                </a:prstGeom>
                <a:noFill/>
                <a:ln w="9525">
                  <a:noFill/>
                  <a:miter lim="800000"/>
                  <a:headEnd/>
                  <a:tailEnd/>
                </a:ln>
              </p:spPr>
              <p:txBody>
                <a:bodyPr wrap="none">
                  <a:spAutoFit/>
                </a:bodyPr>
                <a:lstStyle/>
                <a:p>
                  <a:r>
                    <a:rPr lang="en-US" sz="1000"/>
                    <a:t>T</a:t>
                  </a:r>
                </a:p>
              </p:txBody>
            </p:sp>
          </p:grpSp>
        </p:grpSp>
        <p:grpSp>
          <p:nvGrpSpPr>
            <p:cNvPr id="22537" name="Group 43"/>
            <p:cNvGrpSpPr>
              <a:grpSpLocks/>
            </p:cNvGrpSpPr>
            <p:nvPr/>
          </p:nvGrpSpPr>
          <p:grpSpPr bwMode="auto">
            <a:xfrm>
              <a:off x="5468938" y="2551113"/>
              <a:ext cx="2782887" cy="1698625"/>
              <a:chOff x="1503" y="2966"/>
              <a:chExt cx="1753" cy="1070"/>
            </a:xfrm>
          </p:grpSpPr>
          <p:sp>
            <p:nvSpPr>
              <p:cNvPr id="22542" name="Rectangle 38"/>
              <p:cNvSpPr>
                <a:spLocks noChangeArrowheads="1"/>
              </p:cNvSpPr>
              <p:nvPr/>
            </p:nvSpPr>
            <p:spPr bwMode="auto">
              <a:xfrm>
                <a:off x="1507" y="3809"/>
                <a:ext cx="448" cy="224"/>
              </a:xfrm>
              <a:prstGeom prst="rect">
                <a:avLst/>
              </a:prstGeom>
              <a:solidFill>
                <a:srgbClr val="FF9900"/>
              </a:solidFill>
              <a:ln w="19050">
                <a:solidFill>
                  <a:schemeClr val="tx1"/>
                </a:solidFill>
                <a:miter lim="800000"/>
                <a:headEnd/>
                <a:tailEnd/>
              </a:ln>
            </p:spPr>
            <p:txBody>
              <a:bodyPr wrap="none" anchor="ctr"/>
              <a:lstStyle/>
              <a:p>
                <a:endParaRPr lang="en-US"/>
              </a:p>
            </p:txBody>
          </p:sp>
          <p:sp>
            <p:nvSpPr>
              <p:cNvPr id="22543" name="Rectangle 39"/>
              <p:cNvSpPr>
                <a:spLocks noChangeArrowheads="1"/>
              </p:cNvSpPr>
              <p:nvPr/>
            </p:nvSpPr>
            <p:spPr bwMode="auto">
              <a:xfrm>
                <a:off x="2942" y="2966"/>
                <a:ext cx="314" cy="459"/>
              </a:xfrm>
              <a:prstGeom prst="rect">
                <a:avLst/>
              </a:prstGeom>
              <a:solidFill>
                <a:srgbClr val="FF9900"/>
              </a:solidFill>
              <a:ln w="19050">
                <a:solidFill>
                  <a:schemeClr val="tx1"/>
                </a:solidFill>
                <a:miter lim="800000"/>
                <a:headEnd/>
                <a:tailEnd/>
              </a:ln>
            </p:spPr>
            <p:txBody>
              <a:bodyPr wrap="none" anchor="ctr"/>
              <a:lstStyle/>
              <a:p>
                <a:endParaRPr lang="en-US"/>
              </a:p>
            </p:txBody>
          </p:sp>
          <p:sp>
            <p:nvSpPr>
              <p:cNvPr id="22544" name="Rectangle 42"/>
              <p:cNvSpPr>
                <a:spLocks noChangeArrowheads="1"/>
              </p:cNvSpPr>
              <p:nvPr/>
            </p:nvSpPr>
            <p:spPr bwMode="auto">
              <a:xfrm>
                <a:off x="2239" y="3441"/>
                <a:ext cx="244" cy="230"/>
              </a:xfrm>
              <a:prstGeom prst="rect">
                <a:avLst/>
              </a:prstGeom>
              <a:solidFill>
                <a:srgbClr val="FF9900"/>
              </a:solidFill>
              <a:ln w="19050">
                <a:solidFill>
                  <a:schemeClr val="tx1"/>
                </a:solidFill>
                <a:miter lim="800000"/>
                <a:headEnd/>
                <a:tailEnd/>
              </a:ln>
            </p:spPr>
            <p:txBody>
              <a:bodyPr wrap="none" anchor="ctr"/>
              <a:lstStyle/>
              <a:p>
                <a:endParaRPr lang="en-US"/>
              </a:p>
            </p:txBody>
          </p:sp>
          <p:sp>
            <p:nvSpPr>
              <p:cNvPr id="22545" name="Rectangle 37"/>
              <p:cNvSpPr>
                <a:spLocks noChangeArrowheads="1"/>
              </p:cNvSpPr>
              <p:nvPr/>
            </p:nvSpPr>
            <p:spPr bwMode="auto">
              <a:xfrm>
                <a:off x="1503" y="2969"/>
                <a:ext cx="1748" cy="1067"/>
              </a:xfrm>
              <a:prstGeom prst="rect">
                <a:avLst/>
              </a:prstGeom>
              <a:noFill/>
              <a:ln w="19050">
                <a:solidFill>
                  <a:schemeClr val="folHlink"/>
                </a:solidFill>
                <a:prstDash val="dash"/>
                <a:miter lim="800000"/>
                <a:headEnd/>
                <a:tailEnd/>
              </a:ln>
            </p:spPr>
            <p:txBody>
              <a:bodyPr wrap="none" anchor="ctr"/>
              <a:lstStyle/>
              <a:p>
                <a:endParaRPr lang="en-US"/>
              </a:p>
            </p:txBody>
          </p:sp>
        </p:grpSp>
        <p:sp>
          <p:nvSpPr>
            <p:cNvPr id="22538" name="Line 44"/>
            <p:cNvSpPr>
              <a:spLocks noChangeShapeType="1"/>
            </p:cNvSpPr>
            <p:nvPr/>
          </p:nvSpPr>
          <p:spPr bwMode="auto">
            <a:xfrm flipV="1">
              <a:off x="6223000" y="3479801"/>
              <a:ext cx="346075" cy="492125"/>
            </a:xfrm>
            <a:prstGeom prst="line">
              <a:avLst/>
            </a:prstGeom>
            <a:noFill/>
            <a:ln w="9525">
              <a:solidFill>
                <a:schemeClr val="tx1"/>
              </a:solidFill>
              <a:round/>
              <a:headEnd/>
              <a:tailEnd type="triangle" w="med" len="med"/>
            </a:ln>
          </p:spPr>
          <p:txBody>
            <a:bodyPr/>
            <a:lstStyle/>
            <a:p>
              <a:endParaRPr lang="pl-PL"/>
            </a:p>
          </p:txBody>
        </p:sp>
        <p:sp>
          <p:nvSpPr>
            <p:cNvPr id="22539" name="Line 45"/>
            <p:cNvSpPr>
              <a:spLocks noChangeShapeType="1"/>
            </p:cNvSpPr>
            <p:nvPr/>
          </p:nvSpPr>
          <p:spPr bwMode="auto">
            <a:xfrm flipV="1">
              <a:off x="7070725" y="3067051"/>
              <a:ext cx="642937" cy="381000"/>
            </a:xfrm>
            <a:prstGeom prst="line">
              <a:avLst/>
            </a:prstGeom>
            <a:noFill/>
            <a:ln w="9525">
              <a:solidFill>
                <a:schemeClr val="tx1"/>
              </a:solidFill>
              <a:round/>
              <a:headEnd/>
              <a:tailEnd type="triangle" w="med" len="med"/>
            </a:ln>
          </p:spPr>
          <p:txBody>
            <a:bodyPr/>
            <a:lstStyle/>
            <a:p>
              <a:endParaRPr lang="pl-PL"/>
            </a:p>
          </p:txBody>
        </p:sp>
        <p:sp>
          <p:nvSpPr>
            <p:cNvPr id="22540" name="Line 44"/>
            <p:cNvSpPr>
              <a:spLocks noChangeShapeType="1"/>
            </p:cNvSpPr>
            <p:nvPr/>
          </p:nvSpPr>
          <p:spPr bwMode="auto">
            <a:xfrm flipV="1">
              <a:off x="6248400" y="3657600"/>
              <a:ext cx="346075" cy="492125"/>
            </a:xfrm>
            <a:prstGeom prst="line">
              <a:avLst/>
            </a:prstGeom>
            <a:noFill/>
            <a:ln w="9525">
              <a:solidFill>
                <a:schemeClr val="tx1"/>
              </a:solidFill>
              <a:round/>
              <a:headEnd type="triangle" w="med" len="med"/>
              <a:tailEnd/>
            </a:ln>
          </p:spPr>
          <p:txBody>
            <a:bodyPr/>
            <a:lstStyle/>
            <a:p>
              <a:endParaRPr lang="pl-PL"/>
            </a:p>
          </p:txBody>
        </p:sp>
        <p:sp>
          <p:nvSpPr>
            <p:cNvPr id="22541" name="Line 44"/>
            <p:cNvSpPr>
              <a:spLocks noChangeShapeType="1"/>
            </p:cNvSpPr>
            <p:nvPr/>
          </p:nvSpPr>
          <p:spPr bwMode="auto">
            <a:xfrm flipV="1">
              <a:off x="7086600" y="3276600"/>
              <a:ext cx="574675" cy="304800"/>
            </a:xfrm>
            <a:prstGeom prst="line">
              <a:avLst/>
            </a:prstGeom>
            <a:noFill/>
            <a:ln w="9525">
              <a:solidFill>
                <a:schemeClr val="tx1"/>
              </a:solidFill>
              <a:round/>
              <a:headEnd type="triangle" w="med" len="med"/>
              <a:tailEnd/>
            </a:ln>
          </p:spPr>
          <p:txBody>
            <a:bodyPr/>
            <a:lstStyle/>
            <a:p>
              <a:endParaRPr lang="pl-PL"/>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Motyw pakietu Office">
  <a:themeElements>
    <a:clrScheme name="Motyw pakietu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otyw pakietu Office">
      <a:majorFont>
        <a:latin typeface="Calibri"/>
        <a:ea typeface="WenQuanYi Micro Hei"/>
        <a:cs typeface="WenQuanYi Micro Hei"/>
      </a:majorFont>
      <a:minorFont>
        <a:latin typeface="Calibri"/>
        <a:ea typeface="WenQuanYi Micro Hei"/>
        <a:cs typeface="WenQuanYi Micro Hei"/>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effectLst/>
            <a:latin typeface="Arial"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effectLst/>
            <a:latin typeface="Arial" pitchFamily="34" charset="0"/>
          </a:defRPr>
        </a:defPPr>
      </a:lstStyle>
    </a:lnDef>
  </a:objectDefaults>
  <a:extraClrSchemeLst>
    <a:extraClrScheme>
      <a:clrScheme name="Motyw pakietu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tyw pakietu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tyw pakietu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tyw pakietu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tyw pakietu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tyw pakietu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tyw pakietu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Motyw pakietu Office">
  <a:themeElements>
    <a:clrScheme name="Motyw pakietu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otyw pakietu Office">
      <a:majorFont>
        <a:latin typeface="Calibri"/>
        <a:ea typeface="WenQuanYi Micro Hei"/>
        <a:cs typeface="WenQuanYi Micro Hei"/>
      </a:majorFont>
      <a:minorFont>
        <a:latin typeface="Arial"/>
        <a:ea typeface="WenQuanYi Micro Hei"/>
        <a:cs typeface="WenQuanYi Micro Hei"/>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effectLst/>
            <a:latin typeface="Arial"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effectLst/>
            <a:latin typeface="Arial" pitchFamily="34" charset="0"/>
          </a:defRPr>
        </a:defPPr>
      </a:lstStyle>
    </a:lnDef>
  </a:objectDefaults>
  <a:extraClrSchemeLst>
    <a:extraClrScheme>
      <a:clrScheme name="Motyw pakietu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tyw pakietu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tyw pakietu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tyw pakietu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tyw pakietu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tyw pakietu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tyw pakietu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otyw pakietu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2550</TotalTime>
  <Words>1643</Words>
  <PresentationFormat>Pokaz na ekranie (4:3)</PresentationFormat>
  <Paragraphs>362</Paragraphs>
  <Slides>31</Slides>
  <Notes>8</Notes>
  <HiddenSlides>0</HiddenSlides>
  <MMClips>0</MMClips>
  <ScaleCrop>false</ScaleCrop>
  <HeadingPairs>
    <vt:vector size="6" baseType="variant">
      <vt:variant>
        <vt:lpstr>Motyw</vt:lpstr>
      </vt:variant>
      <vt:variant>
        <vt:i4>2</vt:i4>
      </vt:variant>
      <vt:variant>
        <vt:lpstr>Osadzone serwery OLE</vt:lpstr>
      </vt:variant>
      <vt:variant>
        <vt:i4>1</vt:i4>
      </vt:variant>
      <vt:variant>
        <vt:lpstr>Tytuły slajdów</vt:lpstr>
      </vt:variant>
      <vt:variant>
        <vt:i4>31</vt:i4>
      </vt:variant>
    </vt:vector>
  </HeadingPairs>
  <TitlesOfParts>
    <vt:vector size="34" baseType="lpstr">
      <vt:lpstr>Motyw pakietu Office</vt:lpstr>
      <vt:lpstr>1_Motyw pakietu Office</vt:lpstr>
      <vt:lpstr>Równanie</vt:lpstr>
      <vt:lpstr>Tools for Building and Execution  of Multiscale Applications   Marian Bubak  AGH Krakow PL and University of Amsterdam NL Grzegorz Dyk and Daniel Harezlak ACC Cyfronet AGH Krakow PL   on behalf of the MAPPER Consortium  http://www.mapper-project.eu/ </vt:lpstr>
      <vt:lpstr>Slajd 2</vt:lpstr>
      <vt:lpstr>DICE team - http://dice.cyfronet.pl</vt:lpstr>
      <vt:lpstr>Plan</vt:lpstr>
      <vt:lpstr>Multiscale everywhere</vt:lpstr>
      <vt:lpstr> Why multiscale models?</vt:lpstr>
      <vt:lpstr>From multiscale to single scale</vt:lpstr>
      <vt:lpstr>Multiscale computing</vt:lpstr>
      <vt:lpstr>Two paradigms</vt:lpstr>
      <vt:lpstr>MAPPER</vt:lpstr>
      <vt:lpstr>Motivation: user needs</vt:lpstr>
      <vt:lpstr>Applications</vt:lpstr>
      <vt:lpstr> MAPPER main objectives</vt:lpstr>
      <vt:lpstr>Multiscale application life cycle </vt:lpstr>
      <vt:lpstr>Multiscale modeling language</vt:lpstr>
      <vt:lpstr>Programming and execution tools  </vt:lpstr>
      <vt:lpstr>Mapper Memory (MaMe) </vt:lpstr>
      <vt:lpstr>Application Designer (MAD) (1/2)</vt:lpstr>
      <vt:lpstr>Application Designer (MAD) (2/2)</vt:lpstr>
      <vt:lpstr>GridSpace Workbench</vt:lpstr>
      <vt:lpstr>Provenance</vt:lpstr>
      <vt:lpstr>User environment</vt:lpstr>
      <vt:lpstr>E-infrastructure</vt:lpstr>
      <vt:lpstr>Example: Irrigation canals</vt:lpstr>
      <vt:lpstr>Canals simulation - submodels </vt:lpstr>
      <vt:lpstr>Demos</vt:lpstr>
      <vt:lpstr>Canal Application</vt:lpstr>
      <vt:lpstr>Canal Application MAD</vt:lpstr>
      <vt:lpstr>Summary</vt:lpstr>
      <vt:lpstr>Slajd 30</vt:lpstr>
      <vt:lpstr>And more at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GridSpace/AHE Integration Issues 2nd Mapper All Hands Meeting Meeting, Poznań</dc:title>
  <dc:creator>admin</dc:creator>
  <cp:lastModifiedBy>LENOVO USER</cp:lastModifiedBy>
  <cp:revision>460</cp:revision>
  <cp:lastPrinted>1601-01-01T00:00:00Z</cp:lastPrinted>
  <dcterms:created xsi:type="dcterms:W3CDTF">1601-01-01T00:00:00Z</dcterms:created>
  <dcterms:modified xsi:type="dcterms:W3CDTF">2012-07-03T10:14:22Z</dcterms:modified>
</cp:coreProperties>
</file>